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93" r:id="rId2"/>
    <p:sldId id="313" r:id="rId3"/>
    <p:sldId id="314" r:id="rId4"/>
    <p:sldId id="320" r:id="rId5"/>
    <p:sldId id="315" r:id="rId6"/>
    <p:sldId id="316" r:id="rId7"/>
    <p:sldId id="317" r:id="rId8"/>
    <p:sldId id="318" r:id="rId9"/>
    <p:sldId id="319" r:id="rId10"/>
    <p:sldId id="321" r:id="rId11"/>
    <p:sldId id="322" r:id="rId12"/>
    <p:sldId id="323" r:id="rId13"/>
    <p:sldId id="324" r:id="rId14"/>
    <p:sldId id="325" r:id="rId15"/>
    <p:sldId id="330" r:id="rId16"/>
    <p:sldId id="331" r:id="rId17"/>
    <p:sldId id="332" r:id="rId18"/>
    <p:sldId id="326" r:id="rId19"/>
    <p:sldId id="327" r:id="rId20"/>
    <p:sldId id="328" r:id="rId21"/>
    <p:sldId id="329" r:id="rId22"/>
    <p:sldId id="334" r:id="rId23"/>
    <p:sldId id="335" r:id="rId24"/>
    <p:sldId id="333" r:id="rId25"/>
    <p:sldId id="336" r:id="rId26"/>
    <p:sldId id="337" r:id="rId27"/>
    <p:sldId id="338" r:id="rId28"/>
    <p:sldId id="339" r:id="rId29"/>
    <p:sldId id="340" r:id="rId30"/>
    <p:sldId id="346" r:id="rId31"/>
    <p:sldId id="341" r:id="rId32"/>
    <p:sldId id="342" r:id="rId33"/>
    <p:sldId id="343" r:id="rId34"/>
    <p:sldId id="344" r:id="rId35"/>
    <p:sldId id="345" r:id="rId36"/>
    <p:sldId id="347" r:id="rId37"/>
    <p:sldId id="348" r:id="rId38"/>
    <p:sldId id="349" r:id="rId39"/>
    <p:sldId id="350" r:id="rId40"/>
    <p:sldId id="351" r:id="rId41"/>
    <p:sldId id="352" r:id="rId42"/>
    <p:sldId id="353" r:id="rId43"/>
    <p:sldId id="354" r:id="rId44"/>
    <p:sldId id="355" r:id="rId45"/>
    <p:sldId id="359" r:id="rId46"/>
    <p:sldId id="360" r:id="rId47"/>
    <p:sldId id="361" r:id="rId48"/>
    <p:sldId id="362" r:id="rId49"/>
    <p:sldId id="363" r:id="rId50"/>
    <p:sldId id="364" r:id="rId51"/>
    <p:sldId id="365" r:id="rId52"/>
    <p:sldId id="366" r:id="rId53"/>
    <p:sldId id="367" r:id="rId54"/>
    <p:sldId id="368" r:id="rId55"/>
    <p:sldId id="369" r:id="rId56"/>
    <p:sldId id="356" r:id="rId57"/>
    <p:sldId id="357" r:id="rId58"/>
    <p:sldId id="358" r:id="rId59"/>
    <p:sldId id="304" r:id="rId60"/>
    <p:sldId id="30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reza Golestan" initials="AG" lastIdx="1" clrIdx="0">
    <p:extLst>
      <p:ext uri="{19B8F6BF-5375-455C-9EA6-DF929625EA0E}">
        <p15:presenceInfo xmlns:p15="http://schemas.microsoft.com/office/powerpoint/2012/main" userId="S-1-5-21-176802420-1675922593-1653061869-13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94434" autoAdjust="0"/>
  </p:normalViewPr>
  <p:slideViewPr>
    <p:cSldViewPr snapToGrid="0">
      <p:cViewPr varScale="1">
        <p:scale>
          <a:sx n="83" d="100"/>
          <a:sy n="83"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E6BFF-32B1-4958-BE97-2EFD1214642F}" type="datetimeFigureOut">
              <a:rPr lang="en-US" smtClean="0"/>
              <a:t>12/22/2018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A6C01-9C47-4CC7-9D90-D601BB6ABD5C}" type="slidenum">
              <a:rPr lang="en-US" smtClean="0"/>
              <a:t>‹#›</a:t>
            </a:fld>
            <a:endParaRPr lang="en-US"/>
          </a:p>
        </p:txBody>
      </p:sp>
    </p:spTree>
    <p:extLst>
      <p:ext uri="{BB962C8B-B14F-4D97-AF65-F5344CB8AC3E}">
        <p14:creationId xmlns:p14="http://schemas.microsoft.com/office/powerpoint/2010/main" val="3166885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a:t>
            </a:fld>
            <a:endParaRPr lang="en-US"/>
          </a:p>
        </p:txBody>
      </p:sp>
    </p:spTree>
    <p:extLst>
      <p:ext uri="{BB962C8B-B14F-4D97-AF65-F5344CB8AC3E}">
        <p14:creationId xmlns:p14="http://schemas.microsoft.com/office/powerpoint/2010/main" val="269333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a:t>
            </a:fld>
            <a:endParaRPr lang="en-US"/>
          </a:p>
        </p:txBody>
      </p:sp>
    </p:spTree>
    <p:extLst>
      <p:ext uri="{BB962C8B-B14F-4D97-AF65-F5344CB8AC3E}">
        <p14:creationId xmlns:p14="http://schemas.microsoft.com/office/powerpoint/2010/main" val="4073438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a:t>
            </a:fld>
            <a:endParaRPr lang="en-US"/>
          </a:p>
        </p:txBody>
      </p:sp>
    </p:spTree>
    <p:extLst>
      <p:ext uri="{BB962C8B-B14F-4D97-AF65-F5344CB8AC3E}">
        <p14:creationId xmlns:p14="http://schemas.microsoft.com/office/powerpoint/2010/main" val="2423265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a:t>
            </a:fld>
            <a:endParaRPr lang="en-US"/>
          </a:p>
        </p:txBody>
      </p:sp>
    </p:spTree>
    <p:extLst>
      <p:ext uri="{BB962C8B-B14F-4D97-AF65-F5344CB8AC3E}">
        <p14:creationId xmlns:p14="http://schemas.microsoft.com/office/powerpoint/2010/main" val="20622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a:t>
            </a:fld>
            <a:endParaRPr lang="en-US"/>
          </a:p>
        </p:txBody>
      </p:sp>
    </p:spTree>
    <p:extLst>
      <p:ext uri="{BB962C8B-B14F-4D97-AF65-F5344CB8AC3E}">
        <p14:creationId xmlns:p14="http://schemas.microsoft.com/office/powerpoint/2010/main" val="760916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10/12/2018</a:t>
            </a:r>
            <a:endParaRPr lang="en-US"/>
          </a:p>
        </p:txBody>
      </p:sp>
      <p:sp>
        <p:nvSpPr>
          <p:cNvPr id="6" name="Footer Placeholder 5"/>
          <p:cNvSpPr>
            <a:spLocks noGrp="1"/>
          </p:cNvSpPr>
          <p:nvPr>
            <p:ph type="ftr" sz="quarter" idx="11"/>
          </p:nvPr>
        </p:nvSpPr>
        <p:spPr/>
        <p:txBody>
          <a:bodyPr/>
          <a:lstStyle/>
          <a:p>
            <a:r>
              <a:rPr lang="en-US" smtClean="0"/>
              <a:t>habibkalantari</a:t>
            </a:r>
            <a:endParaRPr lang="en-US"/>
          </a:p>
        </p:txBody>
      </p:sp>
      <p:sp>
        <p:nvSpPr>
          <p:cNvPr id="7" name="Slide Number Placeholder 6"/>
          <p:cNvSpPr>
            <a:spLocks noGrp="1"/>
          </p:cNvSpPr>
          <p:nvPr>
            <p:ph type="sldNum" sz="quarter" idx="12"/>
          </p:nvPr>
        </p:nvSpPr>
        <p:spPr/>
        <p:txBody>
          <a:bodyPr/>
          <a:lstStyle/>
          <a:p>
            <a:fld id="{D12E791C-0A8C-41CF-A358-0882E33B6A3D}" type="slidenum">
              <a:rPr lang="en-US" smtClean="0"/>
              <a:t>‹#›</a:t>
            </a:fld>
            <a:endParaRPr lang="en-US"/>
          </a:p>
        </p:txBody>
      </p:sp>
    </p:spTree>
    <p:extLst>
      <p:ext uri="{BB962C8B-B14F-4D97-AF65-F5344CB8AC3E}">
        <p14:creationId xmlns:p14="http://schemas.microsoft.com/office/powerpoint/2010/main" val="2509758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10/12/2018</a:t>
            </a:r>
            <a:endParaRPr lang="en-US"/>
          </a:p>
        </p:txBody>
      </p:sp>
      <p:sp>
        <p:nvSpPr>
          <p:cNvPr id="8" name="Footer Placeholder 7"/>
          <p:cNvSpPr>
            <a:spLocks noGrp="1"/>
          </p:cNvSpPr>
          <p:nvPr>
            <p:ph type="ftr" sz="quarter" idx="11"/>
          </p:nvPr>
        </p:nvSpPr>
        <p:spPr/>
        <p:txBody>
          <a:bodyPr/>
          <a:lstStyle/>
          <a:p>
            <a:r>
              <a:rPr lang="en-US" smtClean="0"/>
              <a:t>habibkalantari</a:t>
            </a:r>
            <a:endParaRPr lang="en-US"/>
          </a:p>
        </p:txBody>
      </p:sp>
      <p:sp>
        <p:nvSpPr>
          <p:cNvPr id="9" name="Slide Number Placeholder 8"/>
          <p:cNvSpPr>
            <a:spLocks noGrp="1"/>
          </p:cNvSpPr>
          <p:nvPr>
            <p:ph type="sldNum" sz="quarter" idx="12"/>
          </p:nvPr>
        </p:nvSpPr>
        <p:spPr/>
        <p:txBody>
          <a:bodyPr/>
          <a:lstStyle/>
          <a:p>
            <a:fld id="{D12E791C-0A8C-41CF-A358-0882E33B6A3D}" type="slidenum">
              <a:rPr lang="en-US" smtClean="0"/>
              <a:t>‹#›</a:t>
            </a:fld>
            <a:endParaRPr lang="en-US"/>
          </a:p>
        </p:txBody>
      </p:sp>
    </p:spTree>
    <p:extLst>
      <p:ext uri="{BB962C8B-B14F-4D97-AF65-F5344CB8AC3E}">
        <p14:creationId xmlns:p14="http://schemas.microsoft.com/office/powerpoint/2010/main" val="71173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10/12/2018</a:t>
            </a:r>
            <a:endParaRPr lang="en-US"/>
          </a:p>
        </p:txBody>
      </p:sp>
      <p:sp>
        <p:nvSpPr>
          <p:cNvPr id="4" name="Footer Placeholder 3"/>
          <p:cNvSpPr>
            <a:spLocks noGrp="1"/>
          </p:cNvSpPr>
          <p:nvPr>
            <p:ph type="ftr" sz="quarter" idx="11"/>
          </p:nvPr>
        </p:nvSpPr>
        <p:spPr/>
        <p:txBody>
          <a:bodyPr/>
          <a:lstStyle/>
          <a:p>
            <a:r>
              <a:rPr lang="en-US" smtClean="0"/>
              <a:t>habibkalantari</a:t>
            </a:r>
            <a:endParaRPr lang="en-US"/>
          </a:p>
        </p:txBody>
      </p:sp>
      <p:sp>
        <p:nvSpPr>
          <p:cNvPr id="5" name="Slide Number Placeholder 4"/>
          <p:cNvSpPr>
            <a:spLocks noGrp="1"/>
          </p:cNvSpPr>
          <p:nvPr>
            <p:ph type="sldNum" sz="quarter" idx="12"/>
          </p:nvPr>
        </p:nvSpPr>
        <p:spPr/>
        <p:txBody>
          <a:bodyPr/>
          <a:lstStyle/>
          <a:p>
            <a:fld id="{D12E791C-0A8C-41CF-A358-0882E33B6A3D}" type="slidenum">
              <a:rPr lang="en-US" smtClean="0"/>
              <a:t>‹#›</a:t>
            </a:fld>
            <a:endParaRPr lang="en-US"/>
          </a:p>
        </p:txBody>
      </p:sp>
    </p:spTree>
    <p:extLst>
      <p:ext uri="{BB962C8B-B14F-4D97-AF65-F5344CB8AC3E}">
        <p14:creationId xmlns:p14="http://schemas.microsoft.com/office/powerpoint/2010/main" val="3112851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10/12/2018</a:t>
            </a:r>
            <a:endParaRPr lang="en-US"/>
          </a:p>
        </p:txBody>
      </p:sp>
      <p:sp>
        <p:nvSpPr>
          <p:cNvPr id="3" name="Footer Placeholder 2"/>
          <p:cNvSpPr>
            <a:spLocks noGrp="1"/>
          </p:cNvSpPr>
          <p:nvPr>
            <p:ph type="ftr" sz="quarter" idx="11"/>
          </p:nvPr>
        </p:nvSpPr>
        <p:spPr/>
        <p:txBody>
          <a:bodyPr/>
          <a:lstStyle/>
          <a:p>
            <a:r>
              <a:rPr lang="en-US" smtClean="0"/>
              <a:t>habibkalantari</a:t>
            </a:r>
            <a:endParaRPr lang="en-US"/>
          </a:p>
        </p:txBody>
      </p:sp>
      <p:sp>
        <p:nvSpPr>
          <p:cNvPr id="4" name="Slide Number Placeholder 3"/>
          <p:cNvSpPr>
            <a:spLocks noGrp="1"/>
          </p:cNvSpPr>
          <p:nvPr>
            <p:ph type="sldNum" sz="quarter" idx="12"/>
          </p:nvPr>
        </p:nvSpPr>
        <p:spPr/>
        <p:txBody>
          <a:bodyPr/>
          <a:lstStyle/>
          <a:p>
            <a:fld id="{D12E791C-0A8C-41CF-A358-0882E33B6A3D}" type="slidenum">
              <a:rPr lang="en-US" smtClean="0"/>
              <a:t>‹#›</a:t>
            </a:fld>
            <a:endParaRPr lang="en-US"/>
          </a:p>
        </p:txBody>
      </p:sp>
    </p:spTree>
    <p:extLst>
      <p:ext uri="{BB962C8B-B14F-4D97-AF65-F5344CB8AC3E}">
        <p14:creationId xmlns:p14="http://schemas.microsoft.com/office/powerpoint/2010/main" val="4090097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10/12/2018</a:t>
            </a:r>
            <a:endParaRPr lang="en-US"/>
          </a:p>
        </p:txBody>
      </p:sp>
      <p:sp>
        <p:nvSpPr>
          <p:cNvPr id="6" name="Footer Placeholder 5"/>
          <p:cNvSpPr>
            <a:spLocks noGrp="1"/>
          </p:cNvSpPr>
          <p:nvPr>
            <p:ph type="ftr" sz="quarter" idx="11"/>
          </p:nvPr>
        </p:nvSpPr>
        <p:spPr/>
        <p:txBody>
          <a:bodyPr/>
          <a:lstStyle/>
          <a:p>
            <a:r>
              <a:rPr lang="en-US" smtClean="0"/>
              <a:t>habibkalantari</a:t>
            </a:r>
            <a:endParaRPr lang="en-US"/>
          </a:p>
        </p:txBody>
      </p:sp>
      <p:sp>
        <p:nvSpPr>
          <p:cNvPr id="7" name="Slide Number Placeholder 6"/>
          <p:cNvSpPr>
            <a:spLocks noGrp="1"/>
          </p:cNvSpPr>
          <p:nvPr>
            <p:ph type="sldNum" sz="quarter" idx="12"/>
          </p:nvPr>
        </p:nvSpPr>
        <p:spPr/>
        <p:txBody>
          <a:bodyPr/>
          <a:lstStyle/>
          <a:p>
            <a:fld id="{D12E791C-0A8C-41CF-A358-0882E33B6A3D}" type="slidenum">
              <a:rPr lang="en-US" smtClean="0"/>
              <a:t>‹#›</a:t>
            </a:fld>
            <a:endParaRPr lang="en-US"/>
          </a:p>
        </p:txBody>
      </p:sp>
    </p:spTree>
    <p:extLst>
      <p:ext uri="{BB962C8B-B14F-4D97-AF65-F5344CB8AC3E}">
        <p14:creationId xmlns:p14="http://schemas.microsoft.com/office/powerpoint/2010/main" val="4104842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10/12/2018</a:t>
            </a:r>
            <a:endParaRPr lang="en-US"/>
          </a:p>
        </p:txBody>
      </p:sp>
      <p:sp>
        <p:nvSpPr>
          <p:cNvPr id="6" name="Footer Placeholder 5"/>
          <p:cNvSpPr>
            <a:spLocks noGrp="1"/>
          </p:cNvSpPr>
          <p:nvPr>
            <p:ph type="ftr" sz="quarter" idx="11"/>
          </p:nvPr>
        </p:nvSpPr>
        <p:spPr/>
        <p:txBody>
          <a:bodyPr/>
          <a:lstStyle/>
          <a:p>
            <a:r>
              <a:rPr lang="en-US" smtClean="0"/>
              <a:t>habibkalantari</a:t>
            </a:r>
            <a:endParaRPr lang="en-US"/>
          </a:p>
        </p:txBody>
      </p:sp>
      <p:sp>
        <p:nvSpPr>
          <p:cNvPr id="7" name="Slide Number Placeholder 6"/>
          <p:cNvSpPr>
            <a:spLocks noGrp="1"/>
          </p:cNvSpPr>
          <p:nvPr>
            <p:ph type="sldNum" sz="quarter" idx="12"/>
          </p:nvPr>
        </p:nvSpPr>
        <p:spPr/>
        <p:txBody>
          <a:bodyPr/>
          <a:lstStyle/>
          <a:p>
            <a:fld id="{D12E791C-0A8C-41CF-A358-0882E33B6A3D}" type="slidenum">
              <a:rPr lang="en-US" smtClean="0"/>
              <a:t>‹#›</a:t>
            </a:fld>
            <a:endParaRPr lang="en-US"/>
          </a:p>
        </p:txBody>
      </p:sp>
    </p:spTree>
    <p:extLst>
      <p:ext uri="{BB962C8B-B14F-4D97-AF65-F5344CB8AC3E}">
        <p14:creationId xmlns:p14="http://schemas.microsoft.com/office/powerpoint/2010/main" val="189309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10/12/2018</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habibkalantari</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E791C-0A8C-41CF-A358-0882E33B6A3D}" type="slidenum">
              <a:rPr lang="en-US" smtClean="0"/>
              <a:t>‹#›</a:t>
            </a:fld>
            <a:endParaRPr lang="en-US"/>
          </a:p>
        </p:txBody>
      </p:sp>
    </p:spTree>
    <p:extLst>
      <p:ext uri="{BB962C8B-B14F-4D97-AF65-F5344CB8AC3E}">
        <p14:creationId xmlns:p14="http://schemas.microsoft.com/office/powerpoint/2010/main" val="2359856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jf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fif"/></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f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image" Target="../media/image105.jfif"/><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fi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9.bin"/><Relationship Id="rId3" Type="http://schemas.openxmlformats.org/officeDocument/2006/relationships/image" Target="../media/image107.png"/><Relationship Id="rId7" Type="http://schemas.openxmlformats.org/officeDocument/2006/relationships/oleObject" Target="../embeddings/oleObject3.bin"/><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5" Type="http://schemas.openxmlformats.org/officeDocument/2006/relationships/image" Target="../media/image106.wmf"/><Relationship Id="rId10"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image" Target="../media/image10.jfif"/><Relationship Id="rId1" Type="http://schemas.openxmlformats.org/officeDocument/2006/relationships/slideLayout" Target="../slideLayouts/slideLayout2.xml"/><Relationship Id="rId4" Type="http://schemas.openxmlformats.org/officeDocument/2006/relationships/image" Target="../media/image19.jfif"/></Relationships>
</file>

<file path=ppt/slides/_rels/slide9.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10.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712" t="18610" r="6541" b="28031"/>
          <a:stretch/>
        </p:blipFill>
        <p:spPr>
          <a:xfrm>
            <a:off x="331544" y="327133"/>
            <a:ext cx="11286698" cy="3903260"/>
          </a:xfrm>
          <a:prstGeom prst="rect">
            <a:avLst/>
          </a:prstGeom>
        </p:spPr>
      </p:pic>
      <p:sp>
        <p:nvSpPr>
          <p:cNvPr id="3" name="TextBox 2"/>
          <p:cNvSpPr txBox="1"/>
          <p:nvPr/>
        </p:nvSpPr>
        <p:spPr>
          <a:xfrm>
            <a:off x="4271749" y="5063319"/>
            <a:ext cx="3998794" cy="461665"/>
          </a:xfrm>
          <a:prstGeom prst="rect">
            <a:avLst/>
          </a:prstGeom>
          <a:noFill/>
        </p:spPr>
        <p:txBody>
          <a:bodyPr wrap="square" rtlCol="0">
            <a:spAutoFit/>
          </a:bodyPr>
          <a:lstStyle/>
          <a:p>
            <a:r>
              <a:rPr lang="fa-IR" sz="2400" b="1" dirty="0" smtClean="0">
                <a:solidFill>
                  <a:srgbClr val="C00000"/>
                </a:solidFill>
                <a:cs typeface="B Titr" panose="00000700000000000000" pitchFamily="2" charset="-78"/>
              </a:rPr>
              <a:t>(مدرس: مهندس حبیب کلانتری)</a:t>
            </a:r>
            <a:endParaRPr lang="en-US" sz="2400" b="1" dirty="0">
              <a:solidFill>
                <a:srgbClr val="C00000"/>
              </a:solidFill>
              <a:cs typeface="B Titr" panose="00000700000000000000" pitchFamily="2" charset="-78"/>
            </a:endParaRPr>
          </a:p>
        </p:txBody>
      </p:sp>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1</a:t>
            </a:fld>
            <a:endParaRPr lang="en-US"/>
          </a:p>
        </p:txBody>
      </p:sp>
    </p:spTree>
    <p:extLst>
      <p:ext uri="{BB962C8B-B14F-4D97-AF65-F5344CB8AC3E}">
        <p14:creationId xmlns:p14="http://schemas.microsoft.com/office/powerpoint/2010/main" val="3284720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10</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248" y="741855"/>
            <a:ext cx="2023634" cy="2504498"/>
          </a:xfrm>
          <a:prstGeom prst="rect">
            <a:avLst/>
          </a:prstGeom>
        </p:spPr>
      </p:pic>
      <p:sp>
        <p:nvSpPr>
          <p:cNvPr id="10" name="Rectangle 9"/>
          <p:cNvSpPr/>
          <p:nvPr/>
        </p:nvSpPr>
        <p:spPr>
          <a:xfrm>
            <a:off x="4566029" y="541800"/>
            <a:ext cx="2986715" cy="523220"/>
          </a:xfrm>
          <a:prstGeom prst="rect">
            <a:avLst/>
          </a:prstGeom>
        </p:spPr>
        <p:txBody>
          <a:bodyPr wrap="none">
            <a:spAutoFit/>
          </a:bodyPr>
          <a:lstStyle/>
          <a:p>
            <a:r>
              <a:rPr lang="fa-IR" sz="2800" b="1" dirty="0">
                <a:solidFill>
                  <a:srgbClr val="7030A0"/>
                </a:solidFill>
                <a:latin typeface="tahoma" panose="020B0604030504040204" pitchFamily="34" charset="0"/>
                <a:cs typeface="B Titr" panose="00000700000000000000" pitchFamily="2" charset="-78"/>
              </a:rPr>
              <a:t>نظریه ی اتمی دالتون:</a:t>
            </a:r>
            <a:endParaRPr lang="en-US" sz="2800" dirty="0">
              <a:solidFill>
                <a:srgbClr val="7030A0"/>
              </a:solidFill>
              <a:cs typeface="B Titr" panose="00000700000000000000" pitchFamily="2" charset="-78"/>
            </a:endParaRPr>
          </a:p>
        </p:txBody>
      </p:sp>
      <p:sp>
        <p:nvSpPr>
          <p:cNvPr id="11" name="TextBox 10"/>
          <p:cNvSpPr txBox="1"/>
          <p:nvPr/>
        </p:nvSpPr>
        <p:spPr>
          <a:xfrm>
            <a:off x="2383465" y="1209963"/>
            <a:ext cx="9808535" cy="1323439"/>
          </a:xfrm>
          <a:prstGeom prst="rect">
            <a:avLst/>
          </a:prstGeom>
          <a:noFill/>
        </p:spPr>
        <p:txBody>
          <a:bodyPr wrap="square" rtlCol="0">
            <a:spAutoFit/>
          </a:bodyPr>
          <a:lstStyle/>
          <a:p>
            <a:pPr algn="r">
              <a:lnSpc>
                <a:spcPct val="200000"/>
              </a:lnSpc>
            </a:pPr>
            <a:r>
              <a:rPr lang="fa-IR" sz="2000" b="1" dirty="0" smtClean="0">
                <a:solidFill>
                  <a:srgbClr val="002060"/>
                </a:solidFill>
                <a:effectLst>
                  <a:outerShdw blurRad="38100" dist="38100" dir="2700000" algn="tl">
                    <a:srgbClr val="000000">
                      <a:alpha val="43137"/>
                    </a:srgbClr>
                  </a:outerShdw>
                </a:effectLst>
                <a:cs typeface="B Zar" panose="00000400000000000000" pitchFamily="2" charset="-78"/>
              </a:rPr>
              <a:t>حدود 2100 سال پس از دموکریت ،جان دالتون شیمی دان انگلیسی اتم را به عنوان کوچکترین ذره ی سازنده ی ماده اعلام نمود و با این تصور که هر اتم،یک گوی تو پر است،نظریه خود را به شرح زیر بیان کرد:</a:t>
            </a:r>
            <a:endParaRPr lang="en-US" sz="2000" b="1" dirty="0">
              <a:solidFill>
                <a:srgbClr val="002060"/>
              </a:solidFill>
              <a:effectLst>
                <a:outerShdw blurRad="38100" dist="38100" dir="2700000" algn="tl">
                  <a:srgbClr val="000000">
                    <a:alpha val="43137"/>
                  </a:srgbClr>
                </a:outerShdw>
              </a:effectLst>
              <a:cs typeface="B Zar" panose="00000400000000000000" pitchFamily="2" charset="-78"/>
            </a:endParaRPr>
          </a:p>
        </p:txBody>
      </p:sp>
      <p:pic>
        <p:nvPicPr>
          <p:cNvPr id="12" name="a_bgc89eb8g0e6fk3cb8efd400bcd1e923ce75f2718339-746q__1642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78546" y="2553423"/>
            <a:ext cx="7379854" cy="4151167"/>
          </a:xfrm>
          <a:prstGeom prst="rect">
            <a:avLst/>
          </a:prstGeom>
        </p:spPr>
      </p:pic>
    </p:spTree>
    <p:extLst>
      <p:ext uri="{BB962C8B-B14F-4D97-AF65-F5344CB8AC3E}">
        <p14:creationId xmlns:p14="http://schemas.microsoft.com/office/powerpoint/2010/main" val="72553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2"/>
                </p:tgtEl>
              </p:cMediaNode>
            </p:video>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11</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sp>
        <p:nvSpPr>
          <p:cNvPr id="9" name="Rectangle 8"/>
          <p:cNvSpPr/>
          <p:nvPr/>
        </p:nvSpPr>
        <p:spPr>
          <a:xfrm>
            <a:off x="2743440" y="606332"/>
            <a:ext cx="6219972" cy="400110"/>
          </a:xfrm>
          <a:prstGeom prst="rect">
            <a:avLst/>
          </a:prstGeom>
        </p:spPr>
        <p:txBody>
          <a:bodyPr wrap="none">
            <a:spAutoFit/>
          </a:bodyPr>
          <a:lstStyle/>
          <a:p>
            <a:r>
              <a:rPr lang="fa-IR" sz="2000" b="1" dirty="0">
                <a:solidFill>
                  <a:srgbClr val="FF000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دالتون نظریه اتمی خود را با اجرای آزمایش در هفت بند بیان کرد.</a:t>
            </a:r>
            <a:endParaRPr lang="en-US" sz="2000" dirty="0">
              <a:solidFill>
                <a:srgbClr val="FF0000"/>
              </a:solidFill>
              <a:effectLst>
                <a:outerShdw blurRad="38100" dist="38100" dir="2700000" algn="tl">
                  <a:srgbClr val="000000">
                    <a:alpha val="43137"/>
                  </a:srgbClr>
                </a:outerShdw>
              </a:effectLst>
              <a:cs typeface="B Zar" panose="00000400000000000000" pitchFamily="2" charset="-78"/>
            </a:endParaRPr>
          </a:p>
        </p:txBody>
      </p:sp>
      <p:sp>
        <p:nvSpPr>
          <p:cNvPr id="10" name="Rectangle 9"/>
          <p:cNvSpPr/>
          <p:nvPr/>
        </p:nvSpPr>
        <p:spPr>
          <a:xfrm>
            <a:off x="2179782" y="1221662"/>
            <a:ext cx="9652000" cy="600164"/>
          </a:xfrm>
          <a:prstGeom prst="rect">
            <a:avLst/>
          </a:prstGeom>
        </p:spPr>
        <p:txBody>
          <a:bodyPr wrap="square">
            <a:spAutoFit/>
          </a:bodyPr>
          <a:lstStyle/>
          <a:p>
            <a:pPr algn="r" fontAlgn="base">
              <a:lnSpc>
                <a:spcPct val="150000"/>
              </a:lnSpc>
            </a:pPr>
            <a:r>
              <a:rPr lang="fa-IR" sz="2400" b="1" dirty="0">
                <a:solidFill>
                  <a:srgbClr val="002060"/>
                </a:solidFill>
                <a:latin typeface="tahoma" panose="020B0604030504040204" pitchFamily="34" charset="0"/>
                <a:cs typeface="B Zar" panose="00000400000000000000" pitchFamily="2" charset="-78"/>
              </a:rPr>
              <a:t>1-    ماده از ذره های </a:t>
            </a:r>
            <a:r>
              <a:rPr lang="fa-IR" sz="2400" b="1" u="sng" dirty="0">
                <a:solidFill>
                  <a:srgbClr val="002060"/>
                </a:solidFill>
                <a:latin typeface="tahoma" panose="020B0604030504040204" pitchFamily="34" charset="0"/>
                <a:cs typeface="B Zar" panose="00000400000000000000" pitchFamily="2" charset="-78"/>
              </a:rPr>
              <a:t>تجزیه ناپذیری</a:t>
            </a:r>
            <a:r>
              <a:rPr lang="fa-IR" sz="2400" b="1" dirty="0">
                <a:solidFill>
                  <a:srgbClr val="002060"/>
                </a:solidFill>
                <a:latin typeface="tahoma" panose="020B0604030504040204" pitchFamily="34" charset="0"/>
                <a:cs typeface="B Zar" panose="00000400000000000000" pitchFamily="2" charset="-78"/>
              </a:rPr>
              <a:t> به نام </a:t>
            </a:r>
            <a:r>
              <a:rPr lang="fa-IR" sz="2400" b="1" u="sng" dirty="0">
                <a:solidFill>
                  <a:srgbClr val="002060"/>
                </a:solidFill>
                <a:latin typeface="tahoma" panose="020B0604030504040204" pitchFamily="34" charset="0"/>
                <a:cs typeface="B Zar" panose="00000400000000000000" pitchFamily="2" charset="-78"/>
              </a:rPr>
              <a:t>اتم</a:t>
            </a:r>
            <a:r>
              <a:rPr lang="fa-IR" sz="2400" b="1" dirty="0">
                <a:solidFill>
                  <a:srgbClr val="002060"/>
                </a:solidFill>
                <a:latin typeface="tahoma" panose="020B0604030504040204" pitchFamily="34" charset="0"/>
                <a:cs typeface="B Zar" panose="00000400000000000000" pitchFamily="2" charset="-78"/>
              </a:rPr>
              <a:t> ساخته شده است</a:t>
            </a:r>
            <a:r>
              <a:rPr lang="fa-IR" sz="2400" b="1" dirty="0" smtClean="0">
                <a:solidFill>
                  <a:srgbClr val="002060"/>
                </a:solidFill>
                <a:latin typeface="tahoma" panose="020B0604030504040204" pitchFamily="34" charset="0"/>
                <a:cs typeface="B Zar" panose="00000400000000000000" pitchFamily="2" charset="-78"/>
              </a:rPr>
              <a:t>.</a:t>
            </a:r>
            <a:endParaRPr lang="fa-IR" sz="2400" dirty="0">
              <a:solidFill>
                <a:srgbClr val="002060"/>
              </a:solidFill>
              <a:latin typeface="Vazir"/>
              <a:cs typeface="B Zar" panose="00000400000000000000" pitchFamily="2" charset="-78"/>
            </a:endParaRPr>
          </a:p>
        </p:txBody>
      </p:sp>
      <p:sp>
        <p:nvSpPr>
          <p:cNvPr id="11" name="Rounded Rectangle 10"/>
          <p:cNvSpPr/>
          <p:nvPr/>
        </p:nvSpPr>
        <p:spPr>
          <a:xfrm>
            <a:off x="628073" y="2033778"/>
            <a:ext cx="11203709" cy="5357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sz="2400" b="1" dirty="0">
                <a:solidFill>
                  <a:schemeClr val="tx1"/>
                </a:solidFill>
                <a:effectLst>
                  <a:outerShdw blurRad="38100" dist="38100" dir="2700000" algn="tl">
                    <a:srgbClr val="000000">
                      <a:alpha val="43137"/>
                    </a:srgbClr>
                  </a:outerShdw>
                </a:effectLst>
                <a:cs typeface="B Zar" panose="00000400000000000000" pitchFamily="2" charset="-78"/>
              </a:rPr>
              <a:t>نکته: این قسمت با نظریه امروزی سازگاری ندارد (زیرا اتم تجزیه میشود/ الکترون – پروتون – نوترون )</a:t>
            </a:r>
          </a:p>
        </p:txBody>
      </p:sp>
      <p:sp>
        <p:nvSpPr>
          <p:cNvPr id="12" name="Rectangle 11"/>
          <p:cNvSpPr/>
          <p:nvPr/>
        </p:nvSpPr>
        <p:spPr>
          <a:xfrm>
            <a:off x="6594451" y="2847170"/>
            <a:ext cx="5237331" cy="461665"/>
          </a:xfrm>
          <a:prstGeom prst="rect">
            <a:avLst/>
          </a:prstGeom>
        </p:spPr>
        <p:txBody>
          <a:bodyPr wrap="none">
            <a:spAutoFit/>
          </a:bodyPr>
          <a:lstStyle/>
          <a:p>
            <a:r>
              <a:rPr lang="fa-IR" sz="2400" b="1" dirty="0">
                <a:solidFill>
                  <a:srgbClr val="00206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2-    همه ی اتم ها یک عنصر , مشابه یکدیگرند.</a:t>
            </a:r>
            <a:endParaRPr lang="en-US" sz="2400" dirty="0">
              <a:solidFill>
                <a:srgbClr val="002060"/>
              </a:solidFill>
              <a:effectLst>
                <a:outerShdw blurRad="38100" dist="38100" dir="2700000" algn="tl">
                  <a:srgbClr val="000000">
                    <a:alpha val="43137"/>
                  </a:srgbClr>
                </a:outerShdw>
              </a:effectLst>
              <a:cs typeface="B Zar" panose="00000400000000000000" pitchFamily="2" charset="-78"/>
            </a:endParaRPr>
          </a:p>
        </p:txBody>
      </p:sp>
      <p:sp>
        <p:nvSpPr>
          <p:cNvPr id="13" name="Rounded Rectangle 12"/>
          <p:cNvSpPr/>
          <p:nvPr/>
        </p:nvSpPr>
        <p:spPr>
          <a:xfrm>
            <a:off x="658211" y="3379471"/>
            <a:ext cx="11143431" cy="81979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r" rtl="1"/>
            <a:r>
              <a:rPr lang="fa-IR" sz="2400" b="1" dirty="0">
                <a:solidFill>
                  <a:schemeClr val="tx1"/>
                </a:solidFill>
                <a:effectLst>
                  <a:outerShdw blurRad="38100" dist="38100" dir="2700000" algn="tl">
                    <a:srgbClr val="000000">
                      <a:alpha val="43137"/>
                    </a:srgbClr>
                  </a:outerShdw>
                </a:effectLst>
                <a:cs typeface="B Zar" panose="00000400000000000000" pitchFamily="2" charset="-78"/>
              </a:rPr>
              <a:t>نکته: این قسمت با نظریه امروزی سازگاری ندارد زیرا در ایزوتوپ ها اتم های یک عنصر جرم </a:t>
            </a:r>
            <a:r>
              <a:rPr lang="fa-IR" sz="2400" b="1" dirty="0" smtClean="0">
                <a:solidFill>
                  <a:schemeClr val="tx1"/>
                </a:solidFill>
                <a:effectLst>
                  <a:outerShdw blurRad="38100" dist="38100" dir="2700000" algn="tl">
                    <a:srgbClr val="000000">
                      <a:alpha val="43137"/>
                    </a:srgbClr>
                  </a:outerShdw>
                </a:effectLst>
                <a:cs typeface="B Zar" panose="00000400000000000000" pitchFamily="2" charset="-78"/>
              </a:rPr>
              <a:t>متفاوتی دارند</a:t>
            </a:r>
            <a:r>
              <a:rPr lang="fa-IR" sz="2400" b="1" dirty="0">
                <a:solidFill>
                  <a:schemeClr val="tx1"/>
                </a:solidFill>
                <a:effectLst>
                  <a:outerShdw blurRad="38100" dist="38100" dir="2700000" algn="tl">
                    <a:srgbClr val="000000">
                      <a:alpha val="43137"/>
                    </a:srgbClr>
                  </a:outerShdw>
                </a:effectLst>
                <a:cs typeface="B Zar" panose="00000400000000000000" pitchFamily="2" charset="-78"/>
              </a:rPr>
              <a:t>.  مانند:     </a:t>
            </a:r>
            <a:r>
              <a:rPr lang="en-US" sz="2400" b="1" dirty="0">
                <a:solidFill>
                  <a:schemeClr val="tx1"/>
                </a:solidFill>
                <a:effectLst>
                  <a:outerShdw blurRad="38100" dist="38100" dir="2700000" algn="tl">
                    <a:srgbClr val="000000">
                      <a:alpha val="43137"/>
                    </a:srgbClr>
                  </a:outerShdw>
                </a:effectLst>
                <a:cs typeface="B Zar" panose="00000400000000000000" pitchFamily="2" charset="-78"/>
              </a:rPr>
              <a:t>  235 U       238  U</a:t>
            </a:r>
            <a:endParaRPr lang="fa-IR" sz="3200" b="1" dirty="0">
              <a:solidFill>
                <a:schemeClr val="tx1"/>
              </a:solidFill>
              <a:effectLst>
                <a:outerShdw blurRad="38100" dist="38100" dir="2700000" algn="tl">
                  <a:srgbClr val="000000">
                    <a:alpha val="43137"/>
                  </a:srgbClr>
                </a:outerShdw>
              </a:effectLst>
              <a:cs typeface="B Zar" panose="00000400000000000000" pitchFamily="2" charset="-78"/>
            </a:endParaRPr>
          </a:p>
        </p:txBody>
      </p:sp>
      <p:sp>
        <p:nvSpPr>
          <p:cNvPr id="14" name="Rectangle 13"/>
          <p:cNvSpPr/>
          <p:nvPr/>
        </p:nvSpPr>
        <p:spPr>
          <a:xfrm>
            <a:off x="5705642" y="4269904"/>
            <a:ext cx="6096000" cy="461665"/>
          </a:xfrm>
          <a:prstGeom prst="rect">
            <a:avLst/>
          </a:prstGeom>
        </p:spPr>
        <p:txBody>
          <a:bodyPr>
            <a:spAutoFit/>
          </a:bodyPr>
          <a:lstStyle/>
          <a:p>
            <a:pPr algn="r" fontAlgn="base"/>
            <a:r>
              <a:rPr lang="fa-IR" sz="2400" b="1" dirty="0">
                <a:solidFill>
                  <a:srgbClr val="00206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3-    اتم ها نه به وجود می آیند و نه از بین می روند</a:t>
            </a:r>
            <a:r>
              <a:rPr lang="fa-IR" sz="2400" b="1" dirty="0" smtClean="0">
                <a:solidFill>
                  <a:srgbClr val="00206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a:t>
            </a:r>
            <a:endParaRPr lang="fa-IR" sz="2400" b="1" dirty="0">
              <a:solidFill>
                <a:srgbClr val="002060"/>
              </a:solidFill>
              <a:effectLst>
                <a:outerShdw blurRad="38100" dist="38100" dir="2700000" algn="tl">
                  <a:srgbClr val="000000">
                    <a:alpha val="43137"/>
                  </a:srgbClr>
                </a:outerShdw>
              </a:effectLst>
              <a:latin typeface="Vazir"/>
              <a:cs typeface="B Zar" panose="00000400000000000000" pitchFamily="2" charset="-78"/>
            </a:endParaRPr>
          </a:p>
        </p:txBody>
      </p:sp>
      <p:sp>
        <p:nvSpPr>
          <p:cNvPr id="15" name="Rounded Rectangle 14"/>
          <p:cNvSpPr/>
          <p:nvPr/>
        </p:nvSpPr>
        <p:spPr>
          <a:xfrm>
            <a:off x="307233" y="4726569"/>
            <a:ext cx="11524549" cy="182026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r" fontAlgn="base">
              <a:lnSpc>
                <a:spcPct val="200000"/>
              </a:lnSpc>
            </a:pPr>
            <a:r>
              <a:rPr lang="fa-IR" b="1" dirty="0">
                <a:solidFill>
                  <a:schemeClr val="tx1"/>
                </a:solidFill>
                <a:latin typeface="tahoma" panose="020B0604030504040204" pitchFamily="34" charset="0"/>
                <a:cs typeface="B Zar" panose="00000400000000000000" pitchFamily="2" charset="-78"/>
              </a:rPr>
              <a:t>نکته : در واکنش های شیمیایی این قسمت درست است (قانون پایستگی جرم )</a:t>
            </a:r>
            <a:endParaRPr lang="fa-IR" dirty="0">
              <a:solidFill>
                <a:schemeClr val="tx1"/>
              </a:solidFill>
              <a:latin typeface="Vazir"/>
              <a:cs typeface="B Zar" panose="00000400000000000000" pitchFamily="2" charset="-78"/>
            </a:endParaRPr>
          </a:p>
          <a:p>
            <a:pPr algn="r" fontAlgn="base">
              <a:lnSpc>
                <a:spcPct val="200000"/>
              </a:lnSpc>
            </a:pPr>
            <a:r>
              <a:rPr lang="fa-IR" b="1" dirty="0">
                <a:solidFill>
                  <a:schemeClr val="tx1"/>
                </a:solidFill>
                <a:latin typeface="tahoma" panose="020B0604030504040204" pitchFamily="34" charset="0"/>
                <a:cs typeface="B Zar" panose="00000400000000000000" pitchFamily="2" charset="-78"/>
              </a:rPr>
              <a:t>نکته :در واکنش های هسته ای این قسمت درست نیست چون در واکنش های هسته ای یک عنصر به عنصر دیگر تبدیل میشود   </a:t>
            </a:r>
            <a:endParaRPr lang="fa-IR" b="1" dirty="0" smtClean="0">
              <a:solidFill>
                <a:schemeClr val="tx1"/>
              </a:solidFill>
              <a:latin typeface="tahoma" panose="020B0604030504040204" pitchFamily="34" charset="0"/>
              <a:cs typeface="B Zar" panose="00000400000000000000" pitchFamily="2" charset="-78"/>
            </a:endParaRPr>
          </a:p>
          <a:p>
            <a:pPr algn="r" fontAlgn="base">
              <a:lnSpc>
                <a:spcPct val="200000"/>
              </a:lnSpc>
            </a:pPr>
            <a:r>
              <a:rPr lang="fa-IR" b="1" dirty="0" smtClean="0">
                <a:solidFill>
                  <a:schemeClr val="tx1"/>
                </a:solidFill>
                <a:latin typeface="tahoma" panose="020B0604030504040204" pitchFamily="34" charset="0"/>
                <a:cs typeface="B Zar" panose="00000400000000000000" pitchFamily="2" charset="-78"/>
              </a:rPr>
              <a:t>مانند </a:t>
            </a:r>
            <a:r>
              <a:rPr lang="fa-IR" b="1" dirty="0">
                <a:solidFill>
                  <a:schemeClr val="tx1"/>
                </a:solidFill>
                <a:latin typeface="tahoma" panose="020B0604030504040204" pitchFamily="34" charset="0"/>
                <a:cs typeface="B Zar" panose="00000400000000000000" pitchFamily="2" charset="-78"/>
              </a:rPr>
              <a:t>اورانیوم  به پلوتونیم تبدیل میشود .</a:t>
            </a:r>
            <a:endParaRPr lang="fa-IR" dirty="0">
              <a:solidFill>
                <a:schemeClr val="tx1"/>
              </a:solidFill>
              <a:latin typeface="Vazir"/>
              <a:cs typeface="B Zar" panose="00000400000000000000" pitchFamily="2" charset="-78"/>
            </a:endParaRPr>
          </a:p>
        </p:txBody>
      </p:sp>
    </p:spTree>
    <p:extLst>
      <p:ext uri="{BB962C8B-B14F-4D97-AF65-F5344CB8AC3E}">
        <p14:creationId xmlns:p14="http://schemas.microsoft.com/office/powerpoint/2010/main" val="210522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12</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sp>
        <p:nvSpPr>
          <p:cNvPr id="9" name="Rectangle 8"/>
          <p:cNvSpPr/>
          <p:nvPr/>
        </p:nvSpPr>
        <p:spPr>
          <a:xfrm>
            <a:off x="4350327" y="711077"/>
            <a:ext cx="7656463" cy="1323439"/>
          </a:xfrm>
          <a:prstGeom prst="rect">
            <a:avLst/>
          </a:prstGeom>
        </p:spPr>
        <p:txBody>
          <a:bodyPr wrap="square">
            <a:spAutoFit/>
          </a:bodyPr>
          <a:lstStyle/>
          <a:p>
            <a:pPr algn="r" fontAlgn="base">
              <a:lnSpc>
                <a:spcPct val="200000"/>
              </a:lnSpc>
            </a:pPr>
            <a:r>
              <a:rPr lang="fa-IR" sz="2000" b="1" dirty="0">
                <a:effectLst>
                  <a:outerShdw blurRad="38100" dist="38100" dir="2700000" algn="tl">
                    <a:srgbClr val="000000">
                      <a:alpha val="43137"/>
                    </a:srgbClr>
                  </a:outerShdw>
                </a:effectLst>
                <a:latin typeface="tahoma" panose="020B0604030504040204" pitchFamily="34" charset="0"/>
                <a:cs typeface="B Zar" panose="00000400000000000000" pitchFamily="2" charset="-78"/>
              </a:rPr>
              <a:t>4-    اتم  عنصر های مختلف جرم و خواص شیمیایی  متفاوتی  دارند.</a:t>
            </a:r>
            <a:endParaRPr lang="fa-IR" sz="2000" b="1" dirty="0">
              <a:effectLst>
                <a:outerShdw blurRad="38100" dist="38100" dir="2700000" algn="tl">
                  <a:srgbClr val="000000">
                    <a:alpha val="43137"/>
                  </a:srgbClr>
                </a:outerShdw>
              </a:effectLst>
              <a:latin typeface="Vazir"/>
              <a:cs typeface="B Zar" panose="00000400000000000000" pitchFamily="2" charset="-78"/>
            </a:endParaRPr>
          </a:p>
          <a:p>
            <a:pPr algn="r" fontAlgn="base">
              <a:lnSpc>
                <a:spcPct val="200000"/>
              </a:lnSpc>
            </a:pPr>
            <a:r>
              <a:rPr lang="fa-IR" sz="2000" b="1" dirty="0">
                <a:effectLst>
                  <a:outerShdw blurRad="38100" dist="38100" dir="2700000" algn="tl">
                    <a:srgbClr val="000000">
                      <a:alpha val="43137"/>
                    </a:srgbClr>
                  </a:outerShdw>
                </a:effectLst>
                <a:latin typeface="tahoma" panose="020B0604030504040204" pitchFamily="34" charset="0"/>
                <a:cs typeface="B Zar" panose="00000400000000000000" pitchFamily="2" charset="-78"/>
              </a:rPr>
              <a:t>نکته: این قسمت با نظریه امروزی سازگاری دارد</a:t>
            </a:r>
            <a:endParaRPr lang="fa-IR" sz="2000" b="1" i="0" dirty="0">
              <a:effectLst>
                <a:outerShdw blurRad="38100" dist="38100" dir="2700000" algn="tl">
                  <a:srgbClr val="000000">
                    <a:alpha val="43137"/>
                  </a:srgbClr>
                </a:outerShdw>
              </a:effectLst>
              <a:latin typeface="Vazir"/>
              <a:cs typeface="B Zar" panose="00000400000000000000" pitchFamily="2" charset="-78"/>
            </a:endParaRPr>
          </a:p>
        </p:txBody>
      </p:sp>
      <p:sp>
        <p:nvSpPr>
          <p:cNvPr id="10" name="Rectangle 9"/>
          <p:cNvSpPr/>
          <p:nvPr/>
        </p:nvSpPr>
        <p:spPr>
          <a:xfrm>
            <a:off x="0" y="2034516"/>
            <a:ext cx="8958790" cy="1323439"/>
          </a:xfrm>
          <a:prstGeom prst="rect">
            <a:avLst/>
          </a:prstGeom>
        </p:spPr>
        <p:txBody>
          <a:bodyPr wrap="square">
            <a:spAutoFit/>
          </a:bodyPr>
          <a:lstStyle/>
          <a:p>
            <a:pPr algn="r" fontAlgn="base">
              <a:lnSpc>
                <a:spcPct val="200000"/>
              </a:lnSpc>
            </a:pPr>
            <a:r>
              <a:rPr lang="fa-IR" sz="2000" b="1" dirty="0">
                <a:solidFill>
                  <a:srgbClr val="80000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5-     اتم های عنصرهای مختلف به هم متصل می شوند و مولکول ها را به وجود می آورند.</a:t>
            </a:r>
            <a:endParaRPr lang="fa-IR" sz="2000" b="1" dirty="0">
              <a:solidFill>
                <a:srgbClr val="000000"/>
              </a:solidFill>
              <a:effectLst>
                <a:outerShdw blurRad="38100" dist="38100" dir="2700000" algn="tl">
                  <a:srgbClr val="000000">
                    <a:alpha val="43137"/>
                  </a:srgbClr>
                </a:outerShdw>
              </a:effectLst>
              <a:latin typeface="Vazir"/>
              <a:cs typeface="B Zar" panose="00000400000000000000" pitchFamily="2" charset="-78"/>
            </a:endParaRPr>
          </a:p>
          <a:p>
            <a:pPr algn="r" fontAlgn="base">
              <a:lnSpc>
                <a:spcPct val="200000"/>
              </a:lnSpc>
            </a:pPr>
            <a:r>
              <a:rPr lang="fa-IR" sz="2000" b="1" dirty="0">
                <a:solidFill>
                  <a:srgbClr val="80000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نکته: این قسمت با نظریه امروزی سازگاری دارد</a:t>
            </a:r>
            <a:endParaRPr lang="fa-IR" sz="2000" b="1" i="0" dirty="0">
              <a:solidFill>
                <a:srgbClr val="000000"/>
              </a:solidFill>
              <a:effectLst>
                <a:outerShdw blurRad="38100" dist="38100" dir="2700000" algn="tl">
                  <a:srgbClr val="000000">
                    <a:alpha val="43137"/>
                  </a:srgbClr>
                </a:outerShdw>
              </a:effectLst>
              <a:latin typeface="Vazir"/>
              <a:cs typeface="B Zar" panose="00000400000000000000" pitchFamily="2" charset="-78"/>
            </a:endParaRPr>
          </a:p>
        </p:txBody>
      </p:sp>
      <p:sp>
        <p:nvSpPr>
          <p:cNvPr id="11" name="Rectangle 10"/>
          <p:cNvSpPr/>
          <p:nvPr/>
        </p:nvSpPr>
        <p:spPr>
          <a:xfrm>
            <a:off x="489046" y="3185254"/>
            <a:ext cx="11517744" cy="1569660"/>
          </a:xfrm>
          <a:prstGeom prst="rect">
            <a:avLst/>
          </a:prstGeom>
        </p:spPr>
        <p:txBody>
          <a:bodyPr wrap="square">
            <a:spAutoFit/>
          </a:bodyPr>
          <a:lstStyle/>
          <a:p>
            <a:pPr algn="r" fontAlgn="base">
              <a:lnSpc>
                <a:spcPct val="200000"/>
              </a:lnSpc>
            </a:pPr>
            <a:r>
              <a:rPr lang="fa-IR" sz="2400" b="1" dirty="0">
                <a:solidFill>
                  <a:srgbClr val="00008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6-      در هر مولکول از یک ترکیب معین , همواره نوع و تعداد نسبی اتم های سازنده ی آن یکسان است.</a:t>
            </a:r>
            <a:endParaRPr lang="fa-IR" sz="2400" dirty="0">
              <a:solidFill>
                <a:srgbClr val="000000"/>
              </a:solidFill>
              <a:effectLst>
                <a:outerShdw blurRad="38100" dist="38100" dir="2700000" algn="tl">
                  <a:srgbClr val="000000">
                    <a:alpha val="43137"/>
                  </a:srgbClr>
                </a:outerShdw>
              </a:effectLst>
              <a:latin typeface="Vazir"/>
              <a:cs typeface="B Zar" panose="00000400000000000000" pitchFamily="2" charset="-78"/>
            </a:endParaRPr>
          </a:p>
          <a:p>
            <a:pPr algn="r" fontAlgn="base">
              <a:lnSpc>
                <a:spcPct val="200000"/>
              </a:lnSpc>
            </a:pPr>
            <a:r>
              <a:rPr lang="fa-IR" sz="2400" b="1" dirty="0">
                <a:solidFill>
                  <a:srgbClr val="00008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نکته: این قسمت با نظریه امروزی سازگاری دارد</a:t>
            </a:r>
            <a:endParaRPr lang="fa-IR" sz="2400" b="0" i="0" dirty="0">
              <a:solidFill>
                <a:srgbClr val="000000"/>
              </a:solidFill>
              <a:effectLst>
                <a:outerShdw blurRad="38100" dist="38100" dir="2700000" algn="tl">
                  <a:srgbClr val="000000">
                    <a:alpha val="43137"/>
                  </a:srgbClr>
                </a:outerShdw>
              </a:effectLst>
              <a:latin typeface="Vazir"/>
              <a:cs typeface="B Zar" panose="00000400000000000000" pitchFamily="2" charset="-78"/>
            </a:endParaRPr>
          </a:p>
        </p:txBody>
      </p:sp>
      <p:sp>
        <p:nvSpPr>
          <p:cNvPr id="12" name="Rectangle 11"/>
          <p:cNvSpPr/>
          <p:nvPr/>
        </p:nvSpPr>
        <p:spPr>
          <a:xfrm>
            <a:off x="192567" y="4955467"/>
            <a:ext cx="8573655" cy="1323439"/>
          </a:xfrm>
          <a:prstGeom prst="rect">
            <a:avLst/>
          </a:prstGeom>
        </p:spPr>
        <p:txBody>
          <a:bodyPr wrap="square">
            <a:spAutoFit/>
          </a:bodyPr>
          <a:lstStyle/>
          <a:p>
            <a:pPr algn="r" fontAlgn="base">
              <a:lnSpc>
                <a:spcPct val="200000"/>
              </a:lnSpc>
            </a:pPr>
            <a:r>
              <a:rPr lang="fa-IR" sz="2000" b="1" dirty="0">
                <a:solidFill>
                  <a:srgbClr val="7030A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7-     واکنش های شیمیایی شامل </a:t>
            </a:r>
            <a:r>
              <a:rPr lang="fa-IR" sz="2000" b="1" u="sng" dirty="0">
                <a:solidFill>
                  <a:srgbClr val="7030A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جابه جایی</a:t>
            </a:r>
            <a:r>
              <a:rPr lang="fa-IR" sz="2000" b="1" dirty="0">
                <a:solidFill>
                  <a:srgbClr val="7030A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 اتم ها و یا </a:t>
            </a:r>
            <a:r>
              <a:rPr lang="fa-IR" sz="2000" b="1" u="sng" dirty="0">
                <a:solidFill>
                  <a:srgbClr val="7030A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تغییر در شیوه ی اتصال</a:t>
            </a:r>
            <a:r>
              <a:rPr lang="fa-IR" sz="2000" b="1" dirty="0">
                <a:solidFill>
                  <a:srgbClr val="7030A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 آن ها است.</a:t>
            </a:r>
            <a:endParaRPr lang="fa-IR" sz="2000" dirty="0">
              <a:solidFill>
                <a:srgbClr val="7030A0"/>
              </a:solidFill>
              <a:effectLst>
                <a:outerShdw blurRad="38100" dist="38100" dir="2700000" algn="tl">
                  <a:srgbClr val="000000">
                    <a:alpha val="43137"/>
                  </a:srgbClr>
                </a:outerShdw>
              </a:effectLst>
              <a:latin typeface="Vazir"/>
              <a:cs typeface="B Zar" panose="00000400000000000000" pitchFamily="2" charset="-78"/>
            </a:endParaRPr>
          </a:p>
          <a:p>
            <a:pPr algn="r" fontAlgn="base">
              <a:lnSpc>
                <a:spcPct val="200000"/>
              </a:lnSpc>
            </a:pPr>
            <a:r>
              <a:rPr lang="fa-IR" sz="2000" b="1" dirty="0">
                <a:solidFill>
                  <a:srgbClr val="7030A0"/>
                </a:solidFill>
                <a:effectLst>
                  <a:outerShdw blurRad="38100" dist="38100" dir="2700000" algn="tl">
                    <a:srgbClr val="000000">
                      <a:alpha val="43137"/>
                    </a:srgbClr>
                  </a:outerShdw>
                </a:effectLst>
                <a:latin typeface="tahoma" panose="020B0604030504040204" pitchFamily="34" charset="0"/>
                <a:cs typeface="B Zar" panose="00000400000000000000" pitchFamily="2" charset="-78"/>
              </a:rPr>
              <a:t>نکته: این قسمت با نظریه امروزی سازگاری دارد</a:t>
            </a:r>
            <a:endParaRPr lang="fa-IR" sz="2000" b="0" i="0" dirty="0">
              <a:solidFill>
                <a:srgbClr val="7030A0"/>
              </a:solidFill>
              <a:effectLst>
                <a:outerShdw blurRad="38100" dist="38100" dir="2700000" algn="tl">
                  <a:srgbClr val="000000">
                    <a:alpha val="43137"/>
                  </a:srgbClr>
                </a:outerShdw>
              </a:effectLst>
              <a:latin typeface="Vazir"/>
              <a:cs typeface="B Zar" panose="00000400000000000000" pitchFamily="2" charset="-78"/>
            </a:endParaRPr>
          </a:p>
        </p:txBody>
      </p:sp>
    </p:spTree>
    <p:extLst>
      <p:ext uri="{BB962C8B-B14F-4D97-AF65-F5344CB8AC3E}">
        <p14:creationId xmlns:p14="http://schemas.microsoft.com/office/powerpoint/2010/main" val="281089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13</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sp>
        <p:nvSpPr>
          <p:cNvPr id="9" name="TextBox 8"/>
          <p:cNvSpPr txBox="1"/>
          <p:nvPr/>
        </p:nvSpPr>
        <p:spPr>
          <a:xfrm>
            <a:off x="277092" y="868219"/>
            <a:ext cx="11796819" cy="1154162"/>
          </a:xfrm>
          <a:prstGeom prst="rect">
            <a:avLst/>
          </a:prstGeom>
          <a:noFill/>
        </p:spPr>
        <p:txBody>
          <a:bodyPr wrap="none" rtlCol="0">
            <a:spAutoFit/>
          </a:bodyPr>
          <a:lstStyle/>
          <a:p>
            <a:pPr algn="r">
              <a:lnSpc>
                <a:spcPct val="150000"/>
              </a:lnSpc>
            </a:pPr>
            <a:r>
              <a:rPr lang="fa-IR" sz="2400" dirty="0" smtClean="0">
                <a:effectLst>
                  <a:outerShdw blurRad="38100" dist="38100" dir="2700000" algn="tl">
                    <a:srgbClr val="000000">
                      <a:alpha val="43137"/>
                    </a:srgbClr>
                  </a:outerShdw>
                </a:effectLst>
                <a:cs typeface="B Zar" panose="00000400000000000000" pitchFamily="2" charset="-78"/>
              </a:rPr>
              <a:t>پس امروز می دانیم اتم گوی توپر نیست و از ذره های کوچکتری ساخته شده اند ولی هنوز باور داریم</a:t>
            </a:r>
          </a:p>
          <a:p>
            <a:pPr algn="r">
              <a:lnSpc>
                <a:spcPct val="150000"/>
              </a:lnSpc>
            </a:pPr>
            <a:r>
              <a:rPr lang="fa-IR" sz="2400" b="1" dirty="0" smtClean="0">
                <a:solidFill>
                  <a:srgbClr val="FF0000"/>
                </a:solidFill>
                <a:effectLst>
                  <a:outerShdw blurRad="38100" dist="38100" dir="2700000" algn="tl">
                    <a:srgbClr val="000000">
                      <a:alpha val="43137"/>
                    </a:srgbClr>
                  </a:outerShdw>
                </a:effectLst>
                <a:cs typeface="B Zar" panose="00000400000000000000" pitchFamily="2" charset="-78"/>
              </a:rPr>
              <a:t>اتم کوچکترین ذره ی یک عنصر است که خواص شیمیایی و فیزیکی عنصرها به ویژگی های آن بستگی دارد.</a:t>
            </a:r>
            <a:endParaRPr lang="en-US" sz="2400" b="1" dirty="0">
              <a:solidFill>
                <a:srgbClr val="FF0000"/>
              </a:solidFill>
              <a:effectLst>
                <a:outerShdw blurRad="38100" dist="38100" dir="2700000" algn="tl">
                  <a:srgbClr val="000000">
                    <a:alpha val="43137"/>
                  </a:srgbClr>
                </a:outerShdw>
              </a:effectLst>
              <a:cs typeface="B Zar" panose="00000400000000000000" pitchFamily="2" charset="-78"/>
            </a:endParaRPr>
          </a:p>
        </p:txBody>
      </p:sp>
      <p:sp>
        <p:nvSpPr>
          <p:cNvPr id="10" name="TextBox 9"/>
          <p:cNvSpPr txBox="1"/>
          <p:nvPr/>
        </p:nvSpPr>
        <p:spPr>
          <a:xfrm>
            <a:off x="6631709" y="2392218"/>
            <a:ext cx="5115503" cy="400110"/>
          </a:xfrm>
          <a:prstGeom prst="rect">
            <a:avLst/>
          </a:prstGeom>
          <a:noFill/>
        </p:spPr>
        <p:txBody>
          <a:bodyPr wrap="none" rtlCol="0">
            <a:spAutoFit/>
          </a:bodyPr>
          <a:lstStyle/>
          <a:p>
            <a:r>
              <a:rPr lang="fa-IR" sz="2000" dirty="0" smtClean="0">
                <a:cs typeface="B Titr" panose="00000700000000000000" pitchFamily="2" charset="-78"/>
              </a:rPr>
              <a:t>سوال : آیا جرم همه ی اتم های آهن با هم مساوی است؟</a:t>
            </a:r>
            <a:endParaRPr lang="en-US" sz="2000" dirty="0">
              <a:cs typeface="B Titr" panose="00000700000000000000" pitchFamily="2" charset="-78"/>
            </a:endParaRPr>
          </a:p>
        </p:txBody>
      </p:sp>
      <p:sp>
        <p:nvSpPr>
          <p:cNvPr id="11" name="Rounded Rectangle 10"/>
          <p:cNvSpPr/>
          <p:nvPr/>
        </p:nvSpPr>
        <p:spPr>
          <a:xfrm>
            <a:off x="1115623" y="2392218"/>
            <a:ext cx="5338618" cy="54494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a-IR" sz="2800" b="1" dirty="0" smtClean="0">
                <a:solidFill>
                  <a:srgbClr val="002060"/>
                </a:solidFill>
                <a:cs typeface="B Zar" panose="00000400000000000000" pitchFamily="2" charset="-78"/>
              </a:rPr>
              <a:t>جواب.طبق بند 2 تئوری دالتون ، بله</a:t>
            </a:r>
            <a:endParaRPr lang="en-US" sz="2800" b="1" dirty="0">
              <a:solidFill>
                <a:srgbClr val="002060"/>
              </a:solidFill>
              <a:cs typeface="B Zar" panose="00000400000000000000" pitchFamily="2" charset="-78"/>
            </a:endParaRPr>
          </a:p>
        </p:txBody>
      </p:sp>
      <p:sp>
        <p:nvSpPr>
          <p:cNvPr id="12" name="TextBox 11"/>
          <p:cNvSpPr txBox="1"/>
          <p:nvPr/>
        </p:nvSpPr>
        <p:spPr>
          <a:xfrm>
            <a:off x="7535803" y="3404282"/>
            <a:ext cx="4211409" cy="400110"/>
          </a:xfrm>
          <a:prstGeom prst="rect">
            <a:avLst/>
          </a:prstGeom>
          <a:noFill/>
        </p:spPr>
        <p:txBody>
          <a:bodyPr wrap="none" rtlCol="0">
            <a:spAutoFit/>
          </a:bodyPr>
          <a:lstStyle/>
          <a:p>
            <a:r>
              <a:rPr lang="fa-IR" sz="2000" dirty="0" smtClean="0">
                <a:cs typeface="B Titr" panose="00000700000000000000" pitchFamily="2" charset="-78"/>
              </a:rPr>
              <a:t>سوال : آیا می توان مس را به طلا تبدیل کرد؟</a:t>
            </a:r>
            <a:endParaRPr lang="en-US" sz="2000" dirty="0">
              <a:cs typeface="B Titr" panose="00000700000000000000" pitchFamily="2" charset="-78"/>
            </a:endParaRPr>
          </a:p>
        </p:txBody>
      </p:sp>
      <p:sp>
        <p:nvSpPr>
          <p:cNvPr id="13" name="Rounded Rectangle 12"/>
          <p:cNvSpPr/>
          <p:nvPr/>
        </p:nvSpPr>
        <p:spPr>
          <a:xfrm>
            <a:off x="1115623" y="3331864"/>
            <a:ext cx="5338618" cy="54494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a-IR" sz="2800" b="1" dirty="0" smtClean="0">
                <a:solidFill>
                  <a:srgbClr val="002060"/>
                </a:solidFill>
                <a:cs typeface="B Zar" panose="00000400000000000000" pitchFamily="2" charset="-78"/>
              </a:rPr>
              <a:t>جواب.طبق بند 4 تئوری دالتون ، خیر</a:t>
            </a:r>
            <a:endParaRPr lang="en-US" sz="2800" b="1" dirty="0">
              <a:solidFill>
                <a:srgbClr val="002060"/>
              </a:solidFill>
              <a:cs typeface="B Zar" panose="00000400000000000000" pitchFamily="2" charset="-78"/>
            </a:endParaRPr>
          </a:p>
        </p:txBody>
      </p:sp>
      <p:sp>
        <p:nvSpPr>
          <p:cNvPr id="14" name="TextBox 13"/>
          <p:cNvSpPr txBox="1"/>
          <p:nvPr/>
        </p:nvSpPr>
        <p:spPr>
          <a:xfrm>
            <a:off x="6272528" y="4401935"/>
            <a:ext cx="5734262" cy="400110"/>
          </a:xfrm>
          <a:prstGeom prst="rect">
            <a:avLst/>
          </a:prstGeom>
          <a:noFill/>
        </p:spPr>
        <p:txBody>
          <a:bodyPr wrap="none" rtlCol="0">
            <a:spAutoFit/>
          </a:bodyPr>
          <a:lstStyle/>
          <a:p>
            <a:r>
              <a:rPr lang="fa-IR" sz="2000" dirty="0" smtClean="0">
                <a:cs typeface="B Titr" panose="00000700000000000000" pitchFamily="2" charset="-78"/>
              </a:rPr>
              <a:t>سوال : آیا می توان عنصرهای تازه ای را در آزمایشگاه ساخت؟</a:t>
            </a:r>
            <a:endParaRPr lang="en-US" sz="2000" dirty="0">
              <a:cs typeface="B Titr" panose="00000700000000000000" pitchFamily="2" charset="-78"/>
            </a:endParaRPr>
          </a:p>
        </p:txBody>
      </p:sp>
      <p:sp>
        <p:nvSpPr>
          <p:cNvPr id="15" name="Rounded Rectangle 14"/>
          <p:cNvSpPr/>
          <p:nvPr/>
        </p:nvSpPr>
        <p:spPr>
          <a:xfrm>
            <a:off x="1318823" y="5069108"/>
            <a:ext cx="10495523" cy="54494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a-IR" sz="2800" b="1" dirty="0" smtClean="0">
                <a:solidFill>
                  <a:srgbClr val="002060"/>
                </a:solidFill>
                <a:cs typeface="B Zar" panose="00000400000000000000" pitchFamily="2" charset="-78"/>
              </a:rPr>
              <a:t>جواب.طبق بند 3 تئوری دالتون ، خیر(که اشتباه است) ولی در علم امروز بله</a:t>
            </a:r>
            <a:endParaRPr lang="en-US" sz="2800" b="1" dirty="0">
              <a:solidFill>
                <a:srgbClr val="002060"/>
              </a:solidFill>
              <a:cs typeface="B Zar" panose="00000400000000000000" pitchFamily="2" charset="-78"/>
            </a:endParaRPr>
          </a:p>
        </p:txBody>
      </p:sp>
    </p:spTree>
    <p:extLst>
      <p:ext uri="{BB962C8B-B14F-4D97-AF65-F5344CB8AC3E}">
        <p14:creationId xmlns:p14="http://schemas.microsoft.com/office/powerpoint/2010/main" val="40698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P spid="13" grpId="0" animBg="1"/>
      <p:bldP spid="14"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14</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sp>
        <p:nvSpPr>
          <p:cNvPr id="9" name="TextBox 8"/>
          <p:cNvSpPr txBox="1"/>
          <p:nvPr/>
        </p:nvSpPr>
        <p:spPr>
          <a:xfrm>
            <a:off x="406193" y="974871"/>
            <a:ext cx="11600597" cy="2574231"/>
          </a:xfrm>
          <a:prstGeom prst="rect">
            <a:avLst/>
          </a:prstGeom>
          <a:noFill/>
        </p:spPr>
        <p:txBody>
          <a:bodyPr wrap="square" rtlCol="0">
            <a:spAutoFit/>
          </a:bodyPr>
          <a:lstStyle/>
          <a:p>
            <a:pPr algn="r">
              <a:lnSpc>
                <a:spcPct val="200000"/>
              </a:lnSpc>
            </a:pPr>
            <a:r>
              <a:rPr lang="fa-IR" sz="2000" b="1" dirty="0" smtClean="0">
                <a:cs typeface="B Zar" panose="00000400000000000000" pitchFamily="2" charset="-78"/>
              </a:rPr>
              <a:t>آنچه پیرامون خود می بینیم از ماده ساخته شده است مواد نیز از اجزای بسیار ریزتری به نام اتم تشکیل شده اند اتم ها تمامی رفتارهای ماده (فیزیکی و شیمیایی) را سبب می شوند.</a:t>
            </a:r>
          </a:p>
          <a:p>
            <a:pPr algn="r">
              <a:lnSpc>
                <a:spcPct val="200000"/>
              </a:lnSpc>
            </a:pPr>
            <a:r>
              <a:rPr lang="fa-IR" sz="2000" b="1" dirty="0" smtClean="0">
                <a:cs typeface="B Zar" panose="00000400000000000000" pitchFamily="2" charset="-78"/>
              </a:rPr>
              <a:t>مواد اطراف ما هر یک فوایدی برای ما دارد:</a:t>
            </a:r>
          </a:p>
          <a:p>
            <a:pPr algn="r">
              <a:lnSpc>
                <a:spcPct val="200000"/>
              </a:lnSpc>
            </a:pPr>
            <a:endParaRPr lang="en-US" sz="2400" b="1" dirty="0">
              <a:cs typeface="B Nazanin" panose="00000400000000000000" pitchFamily="2" charset="-78"/>
            </a:endParaRPr>
          </a:p>
        </p:txBody>
      </p:sp>
      <p:pic>
        <p:nvPicPr>
          <p:cNvPr id="10" name="Picture 9"/>
          <p:cNvPicPr>
            <a:picLocks noChangeAspect="1"/>
          </p:cNvPicPr>
          <p:nvPr/>
        </p:nvPicPr>
        <p:blipFill rotWithShape="1">
          <a:blip r:embed="rId2"/>
          <a:srcRect l="6505" t="27752" r="13357" b="23554"/>
          <a:stretch/>
        </p:blipFill>
        <p:spPr>
          <a:xfrm>
            <a:off x="831376" y="3782118"/>
            <a:ext cx="6414448" cy="2224586"/>
          </a:xfrm>
          <a:prstGeom prst="rect">
            <a:avLst/>
          </a:prstGeom>
        </p:spPr>
      </p:pic>
    </p:spTree>
    <p:extLst>
      <p:ext uri="{BB962C8B-B14F-4D97-AF65-F5344CB8AC3E}">
        <p14:creationId xmlns:p14="http://schemas.microsoft.com/office/powerpoint/2010/main" val="30109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475" t="17863" r="29512" b="9002"/>
          <a:stretch/>
        </p:blipFill>
        <p:spPr>
          <a:xfrm>
            <a:off x="917431" y="1114730"/>
            <a:ext cx="6433408" cy="4722652"/>
          </a:xfrm>
          <a:prstGeom prst="rect">
            <a:avLst/>
          </a:prstGeom>
        </p:spPr>
      </p:pic>
      <p:sp>
        <p:nvSpPr>
          <p:cNvPr id="5" name="TextBox 4"/>
          <p:cNvSpPr txBox="1"/>
          <p:nvPr/>
        </p:nvSpPr>
        <p:spPr>
          <a:xfrm>
            <a:off x="10085696" y="3736662"/>
            <a:ext cx="1787856" cy="461665"/>
          </a:xfrm>
          <a:prstGeom prst="rect">
            <a:avLst/>
          </a:prstGeom>
          <a:noFill/>
        </p:spPr>
        <p:txBody>
          <a:bodyPr wrap="square" rtlCol="0">
            <a:spAutoFit/>
          </a:bodyPr>
          <a:lstStyle/>
          <a:p>
            <a:r>
              <a:rPr lang="fa-IR" sz="2400" b="1" dirty="0" smtClean="0">
                <a:cs typeface="B Nazanin" panose="00000400000000000000" pitchFamily="2" charset="-78"/>
              </a:rPr>
              <a:t>کاربرد نفت خام</a:t>
            </a:r>
            <a:endParaRPr lang="en-US" sz="2400" b="1" dirty="0">
              <a:cs typeface="B Nazanin" panose="00000400000000000000" pitchFamily="2" charset="-78"/>
            </a:endParaRPr>
          </a:p>
        </p:txBody>
      </p:sp>
      <p:sp>
        <p:nvSpPr>
          <p:cNvPr id="6" name="Right Brace 5"/>
          <p:cNvSpPr/>
          <p:nvPr/>
        </p:nvSpPr>
        <p:spPr>
          <a:xfrm>
            <a:off x="9430602" y="1970920"/>
            <a:ext cx="409433" cy="3993151"/>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7642745" y="1595021"/>
            <a:ext cx="1787857" cy="5262979"/>
          </a:xfrm>
          <a:prstGeom prst="rect">
            <a:avLst/>
          </a:prstGeom>
          <a:noFill/>
        </p:spPr>
        <p:txBody>
          <a:bodyPr wrap="square" rtlCol="0">
            <a:spAutoFit/>
          </a:bodyPr>
          <a:lstStyle/>
          <a:p>
            <a:pPr algn="r">
              <a:lnSpc>
                <a:spcPct val="200000"/>
              </a:lnSpc>
            </a:pPr>
            <a:r>
              <a:rPr lang="fa-IR" sz="2400" b="1" dirty="0" smtClean="0">
                <a:cs typeface="B Nazanin" panose="00000400000000000000" pitchFamily="2" charset="-78"/>
              </a:rPr>
              <a:t>سوخت</a:t>
            </a:r>
          </a:p>
          <a:p>
            <a:pPr algn="r">
              <a:lnSpc>
                <a:spcPct val="200000"/>
              </a:lnSpc>
            </a:pPr>
            <a:r>
              <a:rPr lang="fa-IR" sz="2400" b="1" dirty="0" smtClean="0">
                <a:cs typeface="B Nazanin" panose="00000400000000000000" pitchFamily="2" charset="-78"/>
              </a:rPr>
              <a:t>پلاستیک</a:t>
            </a:r>
          </a:p>
          <a:p>
            <a:pPr algn="r">
              <a:lnSpc>
                <a:spcPct val="200000"/>
              </a:lnSpc>
            </a:pPr>
            <a:r>
              <a:rPr lang="fa-IR" sz="2400" b="1" dirty="0" smtClean="0">
                <a:cs typeface="B Nazanin" panose="00000400000000000000" pitchFamily="2" charset="-78"/>
              </a:rPr>
              <a:t>پوشاک</a:t>
            </a:r>
          </a:p>
          <a:p>
            <a:pPr algn="r">
              <a:lnSpc>
                <a:spcPct val="200000"/>
              </a:lnSpc>
            </a:pPr>
            <a:r>
              <a:rPr lang="fa-IR" sz="2400" b="1" dirty="0" smtClean="0">
                <a:cs typeface="B Nazanin" panose="00000400000000000000" pitchFamily="2" charset="-78"/>
              </a:rPr>
              <a:t>حشره کش</a:t>
            </a:r>
          </a:p>
          <a:p>
            <a:pPr algn="r">
              <a:lnSpc>
                <a:spcPct val="200000"/>
              </a:lnSpc>
            </a:pPr>
            <a:r>
              <a:rPr lang="fa-IR" sz="2400" b="1" dirty="0" smtClean="0">
                <a:cs typeface="B Nazanin" panose="00000400000000000000" pitchFamily="2" charset="-78"/>
              </a:rPr>
              <a:t>لاستیک</a:t>
            </a:r>
          </a:p>
          <a:p>
            <a:pPr algn="r">
              <a:lnSpc>
                <a:spcPct val="200000"/>
              </a:lnSpc>
            </a:pPr>
            <a:r>
              <a:rPr lang="fa-IR" sz="2400" b="1" dirty="0" smtClean="0">
                <a:cs typeface="B Nazanin" panose="00000400000000000000" pitchFamily="2" charset="-78"/>
              </a:rPr>
              <a:t>دارو</a:t>
            </a:r>
          </a:p>
          <a:p>
            <a:pPr algn="r">
              <a:lnSpc>
                <a:spcPct val="200000"/>
              </a:lnSpc>
            </a:pPr>
            <a:endParaRPr lang="en-US" sz="2400" b="1" dirty="0">
              <a:cs typeface="B Nazanin" panose="00000400000000000000" pitchFamily="2" charset="-78"/>
            </a:endParaRPr>
          </a:p>
        </p:txBody>
      </p:sp>
      <p:sp>
        <p:nvSpPr>
          <p:cNvPr id="2" name="Date Placeholder 1"/>
          <p:cNvSpPr>
            <a:spLocks noGrp="1"/>
          </p:cNvSpPr>
          <p:nvPr>
            <p:ph type="dt" sz="half" idx="10"/>
          </p:nvPr>
        </p:nvSpPr>
        <p:spPr/>
        <p:txBody>
          <a:bodyPr/>
          <a:lstStyle/>
          <a:p>
            <a:r>
              <a:rPr lang="en-US" smtClean="0"/>
              <a:t>10/12/2018</a:t>
            </a:r>
            <a:endParaRPr lang="en-US"/>
          </a:p>
        </p:txBody>
      </p:sp>
      <p:sp>
        <p:nvSpPr>
          <p:cNvPr id="3" name="Footer Placeholder 2"/>
          <p:cNvSpPr>
            <a:spLocks noGrp="1"/>
          </p:cNvSpPr>
          <p:nvPr>
            <p:ph type="ftr" sz="quarter" idx="11"/>
          </p:nvPr>
        </p:nvSpPr>
        <p:spPr/>
        <p:txBody>
          <a:bodyPr/>
          <a:lstStyle/>
          <a:p>
            <a:r>
              <a:rPr lang="en-US" smtClean="0"/>
              <a:t>habibkalantari</a:t>
            </a:r>
            <a:endParaRPr lang="en-US"/>
          </a:p>
        </p:txBody>
      </p:sp>
      <p:sp>
        <p:nvSpPr>
          <p:cNvPr id="8" name="Slide Number Placeholder 7"/>
          <p:cNvSpPr>
            <a:spLocks noGrp="1"/>
          </p:cNvSpPr>
          <p:nvPr>
            <p:ph type="sldNum" sz="quarter" idx="12"/>
          </p:nvPr>
        </p:nvSpPr>
        <p:spPr/>
        <p:txBody>
          <a:bodyPr/>
          <a:lstStyle/>
          <a:p>
            <a:fld id="{D12E791C-0A8C-41CF-A358-0882E33B6A3D}" type="slidenum">
              <a:rPr lang="en-US" smtClean="0"/>
              <a:t>15</a:t>
            </a:fld>
            <a:endParaRPr lang="en-US"/>
          </a:p>
        </p:txBody>
      </p:sp>
    </p:spTree>
    <p:extLst>
      <p:ext uri="{BB962C8B-B14F-4D97-AF65-F5344CB8AC3E}">
        <p14:creationId xmlns:p14="http://schemas.microsoft.com/office/powerpoint/2010/main" val="16903865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21422" y="2320120"/>
            <a:ext cx="3398292" cy="523220"/>
          </a:xfrm>
          <a:prstGeom prst="rect">
            <a:avLst/>
          </a:prstGeom>
          <a:noFill/>
        </p:spPr>
        <p:txBody>
          <a:bodyPr wrap="square" rtlCol="0">
            <a:spAutoFit/>
          </a:bodyPr>
          <a:lstStyle/>
          <a:p>
            <a:r>
              <a:rPr lang="fa-IR" sz="2800" b="1" dirty="0" smtClean="0">
                <a:solidFill>
                  <a:srgbClr val="C00000"/>
                </a:solidFill>
                <a:cs typeface="B Nazanin" panose="00000400000000000000" pitchFamily="2" charset="-78"/>
              </a:rPr>
              <a:t>کاربرد سنگ مرمر</a:t>
            </a:r>
            <a:endParaRPr lang="en-US" sz="2800" b="1" dirty="0">
              <a:solidFill>
                <a:srgbClr val="C00000"/>
              </a:solidFill>
              <a:cs typeface="B Nazanin" panose="00000400000000000000" pitchFamily="2" charset="-78"/>
            </a:endParaRPr>
          </a:p>
        </p:txBody>
      </p:sp>
      <p:sp>
        <p:nvSpPr>
          <p:cNvPr id="5" name="Right Brace 4"/>
          <p:cNvSpPr/>
          <p:nvPr/>
        </p:nvSpPr>
        <p:spPr>
          <a:xfrm>
            <a:off x="8816454" y="1692322"/>
            <a:ext cx="341194" cy="2006221"/>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p:cNvSpPr txBox="1"/>
          <p:nvPr/>
        </p:nvSpPr>
        <p:spPr>
          <a:xfrm>
            <a:off x="6305266" y="1468904"/>
            <a:ext cx="2593074" cy="2215991"/>
          </a:xfrm>
          <a:prstGeom prst="rect">
            <a:avLst/>
          </a:prstGeom>
          <a:noFill/>
        </p:spPr>
        <p:txBody>
          <a:bodyPr wrap="square" rtlCol="0">
            <a:spAutoFit/>
          </a:bodyPr>
          <a:lstStyle/>
          <a:p>
            <a:pPr algn="r">
              <a:lnSpc>
                <a:spcPct val="200000"/>
              </a:lnSpc>
            </a:pPr>
            <a:r>
              <a:rPr lang="fa-IR" sz="2400" dirty="0" smtClean="0">
                <a:cs typeface="B Nazanin" panose="00000400000000000000" pitchFamily="2" charset="-78"/>
              </a:rPr>
              <a:t>مجسمه سازی</a:t>
            </a:r>
          </a:p>
          <a:p>
            <a:pPr algn="r">
              <a:lnSpc>
                <a:spcPct val="200000"/>
              </a:lnSpc>
            </a:pPr>
            <a:r>
              <a:rPr lang="fa-IR" sz="2400" dirty="0" smtClean="0">
                <a:cs typeface="B Nazanin" panose="00000400000000000000" pitchFamily="2" charset="-78"/>
              </a:rPr>
              <a:t>کف بارگاه ملکوتی مشهد</a:t>
            </a:r>
          </a:p>
          <a:p>
            <a:pPr algn="r">
              <a:lnSpc>
                <a:spcPct val="200000"/>
              </a:lnSpc>
            </a:pPr>
            <a:r>
              <a:rPr lang="fa-IR" sz="2400" dirty="0" smtClean="0">
                <a:cs typeface="B Nazanin" panose="00000400000000000000" pitchFamily="2" charset="-78"/>
              </a:rPr>
              <a:t>سنگ نمای ساختمان ها</a:t>
            </a:r>
            <a:endParaRPr lang="en-US" sz="2400" dirty="0">
              <a:cs typeface="B Nazanin" panose="00000400000000000000" pitchFamily="2" charset="-78"/>
            </a:endParaRPr>
          </a:p>
        </p:txBody>
      </p:sp>
      <p:pic>
        <p:nvPicPr>
          <p:cNvPr id="7" name="Picture 6"/>
          <p:cNvPicPr>
            <a:picLocks noChangeAspect="1"/>
          </p:cNvPicPr>
          <p:nvPr/>
        </p:nvPicPr>
        <p:blipFill rotWithShape="1">
          <a:blip r:embed="rId2"/>
          <a:srcRect l="14791" t="48088" r="27518" b="23740"/>
          <a:stretch/>
        </p:blipFill>
        <p:spPr>
          <a:xfrm>
            <a:off x="1651377" y="4189862"/>
            <a:ext cx="8338783" cy="2060812"/>
          </a:xfrm>
          <a:prstGeom prst="rect">
            <a:avLst/>
          </a:prstGeom>
        </p:spPr>
      </p:pic>
      <p:sp>
        <p:nvSpPr>
          <p:cNvPr id="2" name="Date Placeholder 1"/>
          <p:cNvSpPr>
            <a:spLocks noGrp="1"/>
          </p:cNvSpPr>
          <p:nvPr>
            <p:ph type="dt" sz="half" idx="10"/>
          </p:nvPr>
        </p:nvSpPr>
        <p:spPr/>
        <p:txBody>
          <a:bodyPr/>
          <a:lstStyle/>
          <a:p>
            <a:r>
              <a:rPr lang="en-US" smtClean="0"/>
              <a:t>10/12/2018</a:t>
            </a:r>
            <a:endParaRPr lang="en-US"/>
          </a:p>
        </p:txBody>
      </p:sp>
      <p:sp>
        <p:nvSpPr>
          <p:cNvPr id="3" name="Footer Placeholder 2"/>
          <p:cNvSpPr>
            <a:spLocks noGrp="1"/>
          </p:cNvSpPr>
          <p:nvPr>
            <p:ph type="ftr" sz="quarter" idx="11"/>
          </p:nvPr>
        </p:nvSpPr>
        <p:spPr/>
        <p:txBody>
          <a:bodyPr/>
          <a:lstStyle/>
          <a:p>
            <a:r>
              <a:rPr lang="en-US" smtClean="0"/>
              <a:t>habibkalantari</a:t>
            </a:r>
            <a:endParaRPr lang="en-US"/>
          </a:p>
        </p:txBody>
      </p:sp>
      <p:sp>
        <p:nvSpPr>
          <p:cNvPr id="8" name="Slide Number Placeholder 7"/>
          <p:cNvSpPr>
            <a:spLocks noGrp="1"/>
          </p:cNvSpPr>
          <p:nvPr>
            <p:ph type="sldNum" sz="quarter" idx="12"/>
          </p:nvPr>
        </p:nvSpPr>
        <p:spPr/>
        <p:txBody>
          <a:bodyPr/>
          <a:lstStyle/>
          <a:p>
            <a:fld id="{D12E791C-0A8C-41CF-A358-0882E33B6A3D}" type="slidenum">
              <a:rPr lang="en-US" smtClean="0"/>
              <a:t>16</a:t>
            </a:fld>
            <a:endParaRPr lang="en-US"/>
          </a:p>
        </p:txBody>
      </p:sp>
    </p:spTree>
    <p:extLst>
      <p:ext uri="{BB962C8B-B14F-4D97-AF65-F5344CB8AC3E}">
        <p14:creationId xmlns:p14="http://schemas.microsoft.com/office/powerpoint/2010/main" val="3560249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48967" y="3429587"/>
            <a:ext cx="2988860" cy="461665"/>
          </a:xfrm>
          <a:prstGeom prst="rect">
            <a:avLst/>
          </a:prstGeom>
          <a:noFill/>
        </p:spPr>
        <p:txBody>
          <a:bodyPr wrap="square" rtlCol="0">
            <a:spAutoFit/>
          </a:bodyPr>
          <a:lstStyle/>
          <a:p>
            <a:r>
              <a:rPr lang="fa-IR" sz="2400" b="1" dirty="0" smtClean="0">
                <a:cs typeface="B Nazanin" panose="00000400000000000000" pitchFamily="2" charset="-78"/>
              </a:rPr>
              <a:t>کاربرد نمک خوراکی</a:t>
            </a:r>
            <a:endParaRPr lang="en-US" sz="2400" b="1" dirty="0">
              <a:cs typeface="B Nazanin" panose="00000400000000000000" pitchFamily="2" charset="-78"/>
            </a:endParaRPr>
          </a:p>
        </p:txBody>
      </p:sp>
      <p:sp>
        <p:nvSpPr>
          <p:cNvPr id="5" name="Right Brace 4"/>
          <p:cNvSpPr/>
          <p:nvPr/>
        </p:nvSpPr>
        <p:spPr>
          <a:xfrm>
            <a:off x="9041641" y="2407646"/>
            <a:ext cx="409433" cy="2505546"/>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284792" y="2136925"/>
            <a:ext cx="2838734" cy="3046988"/>
          </a:xfrm>
          <a:prstGeom prst="rect">
            <a:avLst/>
          </a:prstGeom>
          <a:noFill/>
        </p:spPr>
        <p:txBody>
          <a:bodyPr wrap="square" rtlCol="0">
            <a:spAutoFit/>
          </a:bodyPr>
          <a:lstStyle/>
          <a:p>
            <a:pPr algn="r">
              <a:lnSpc>
                <a:spcPct val="200000"/>
              </a:lnSpc>
            </a:pPr>
            <a:r>
              <a:rPr lang="fa-IR" sz="2400" b="1" dirty="0" smtClean="0">
                <a:cs typeface="B Nazanin" panose="00000400000000000000" pitchFamily="2" charset="-78"/>
              </a:rPr>
              <a:t>دارو</a:t>
            </a:r>
          </a:p>
          <a:p>
            <a:pPr algn="r">
              <a:lnSpc>
                <a:spcPct val="200000"/>
              </a:lnSpc>
            </a:pPr>
            <a:r>
              <a:rPr lang="fa-IR" sz="2400" b="1" dirty="0" smtClean="0">
                <a:cs typeface="B Nazanin" panose="00000400000000000000" pitchFamily="2" charset="-78"/>
              </a:rPr>
              <a:t>ذوب کردن یخ جاده ها</a:t>
            </a:r>
          </a:p>
          <a:p>
            <a:pPr algn="r">
              <a:lnSpc>
                <a:spcPct val="200000"/>
              </a:lnSpc>
            </a:pPr>
            <a:r>
              <a:rPr lang="fa-IR" sz="2400" b="1" dirty="0" smtClean="0">
                <a:cs typeface="B Nazanin" panose="00000400000000000000" pitchFamily="2" charset="-78"/>
              </a:rPr>
              <a:t>مصرف خوراکی</a:t>
            </a:r>
          </a:p>
          <a:p>
            <a:pPr algn="r">
              <a:lnSpc>
                <a:spcPct val="200000"/>
              </a:lnSpc>
            </a:pPr>
            <a:r>
              <a:rPr lang="fa-IR" sz="2400" b="1" dirty="0" smtClean="0">
                <a:cs typeface="B Nazanin" panose="00000400000000000000" pitchFamily="2" charset="-78"/>
              </a:rPr>
              <a:t>تهیه کنسرو</a:t>
            </a:r>
            <a:endParaRPr lang="en-US" sz="2400" b="1" dirty="0">
              <a:cs typeface="B Nazanin" panose="00000400000000000000" pitchFamily="2" charset="-78"/>
            </a:endParaRPr>
          </a:p>
        </p:txBody>
      </p:sp>
      <p:sp>
        <p:nvSpPr>
          <p:cNvPr id="7" name="TextBox 6"/>
          <p:cNvSpPr txBox="1"/>
          <p:nvPr/>
        </p:nvSpPr>
        <p:spPr>
          <a:xfrm>
            <a:off x="4520819" y="3564171"/>
            <a:ext cx="1583140" cy="461665"/>
          </a:xfrm>
          <a:prstGeom prst="rect">
            <a:avLst/>
          </a:prstGeom>
          <a:noFill/>
        </p:spPr>
        <p:txBody>
          <a:bodyPr wrap="square" rtlCol="0">
            <a:spAutoFit/>
          </a:bodyPr>
          <a:lstStyle/>
          <a:p>
            <a:r>
              <a:rPr lang="fa-IR" sz="2400" b="1" dirty="0" smtClean="0">
                <a:cs typeface="B Nazanin" panose="00000400000000000000" pitchFamily="2" charset="-78"/>
              </a:rPr>
              <a:t>کاربرد طلا</a:t>
            </a:r>
            <a:endParaRPr lang="en-US" sz="2400" b="1" dirty="0">
              <a:cs typeface="B Nazanin" panose="00000400000000000000" pitchFamily="2" charset="-78"/>
            </a:endParaRPr>
          </a:p>
        </p:txBody>
      </p:sp>
      <p:sp>
        <p:nvSpPr>
          <p:cNvPr id="8" name="Right Brace 7"/>
          <p:cNvSpPr/>
          <p:nvPr/>
        </p:nvSpPr>
        <p:spPr>
          <a:xfrm>
            <a:off x="3763368" y="2047165"/>
            <a:ext cx="409433" cy="3495678"/>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801802" y="1849524"/>
            <a:ext cx="2906973" cy="3693319"/>
          </a:xfrm>
          <a:prstGeom prst="rect">
            <a:avLst/>
          </a:prstGeom>
          <a:noFill/>
        </p:spPr>
        <p:txBody>
          <a:bodyPr wrap="square" rtlCol="0">
            <a:spAutoFit/>
          </a:bodyPr>
          <a:lstStyle/>
          <a:p>
            <a:pPr algn="r">
              <a:lnSpc>
                <a:spcPct val="200000"/>
              </a:lnSpc>
            </a:pPr>
            <a:r>
              <a:rPr lang="fa-IR" sz="2400" b="1" dirty="0" smtClean="0">
                <a:cs typeface="B Nazanin" panose="00000400000000000000" pitchFamily="2" charset="-78"/>
              </a:rPr>
              <a:t>لوازم طلا کاری شده </a:t>
            </a:r>
          </a:p>
          <a:p>
            <a:pPr algn="r">
              <a:lnSpc>
                <a:spcPct val="200000"/>
              </a:lnSpc>
            </a:pPr>
            <a:r>
              <a:rPr lang="fa-IR" sz="2400" b="1" dirty="0" smtClean="0">
                <a:cs typeface="B Nazanin" panose="00000400000000000000" pitchFamily="2" charset="-78"/>
              </a:rPr>
              <a:t>رایانه</a:t>
            </a:r>
          </a:p>
          <a:p>
            <a:pPr algn="r">
              <a:lnSpc>
                <a:spcPct val="200000"/>
              </a:lnSpc>
            </a:pPr>
            <a:r>
              <a:rPr lang="fa-IR" sz="2400" b="1" dirty="0" smtClean="0">
                <a:cs typeface="B Nazanin" panose="00000400000000000000" pitchFamily="2" charset="-78"/>
              </a:rPr>
              <a:t>گوشی تلفن</a:t>
            </a:r>
          </a:p>
          <a:p>
            <a:pPr algn="r">
              <a:lnSpc>
                <a:spcPct val="200000"/>
              </a:lnSpc>
            </a:pPr>
            <a:r>
              <a:rPr lang="fa-IR" sz="2400" b="1" dirty="0" smtClean="0">
                <a:cs typeface="B Nazanin" panose="00000400000000000000" pitchFamily="2" charset="-78"/>
              </a:rPr>
              <a:t>جواهر آلات</a:t>
            </a:r>
          </a:p>
          <a:p>
            <a:pPr algn="r">
              <a:lnSpc>
                <a:spcPct val="200000"/>
              </a:lnSpc>
            </a:pPr>
            <a:r>
              <a:rPr lang="fa-IR" sz="2400" b="1" dirty="0" smtClean="0">
                <a:cs typeface="B Nazanin" panose="00000400000000000000" pitchFamily="2" charset="-78"/>
              </a:rPr>
              <a:t>گنبد بارگاه معصومین</a:t>
            </a:r>
            <a:endParaRPr lang="en-US" sz="2400" b="1" dirty="0">
              <a:cs typeface="B Nazanin" panose="00000400000000000000" pitchFamily="2" charset="-78"/>
            </a:endParaRPr>
          </a:p>
        </p:txBody>
      </p:sp>
      <p:sp>
        <p:nvSpPr>
          <p:cNvPr id="2" name="Date Placeholder 1"/>
          <p:cNvSpPr>
            <a:spLocks noGrp="1"/>
          </p:cNvSpPr>
          <p:nvPr>
            <p:ph type="dt" sz="half" idx="10"/>
          </p:nvPr>
        </p:nvSpPr>
        <p:spPr/>
        <p:txBody>
          <a:bodyPr/>
          <a:lstStyle/>
          <a:p>
            <a:r>
              <a:rPr lang="en-US" smtClean="0"/>
              <a:t>10/12/2018</a:t>
            </a:r>
            <a:endParaRPr lang="en-US"/>
          </a:p>
        </p:txBody>
      </p:sp>
      <p:sp>
        <p:nvSpPr>
          <p:cNvPr id="3" name="Footer Placeholder 2"/>
          <p:cNvSpPr>
            <a:spLocks noGrp="1"/>
          </p:cNvSpPr>
          <p:nvPr>
            <p:ph type="ftr" sz="quarter" idx="11"/>
          </p:nvPr>
        </p:nvSpPr>
        <p:spPr/>
        <p:txBody>
          <a:bodyPr/>
          <a:lstStyle/>
          <a:p>
            <a:r>
              <a:rPr lang="en-US" smtClean="0"/>
              <a:t>habibkalantari</a:t>
            </a:r>
            <a:endParaRPr lang="en-US"/>
          </a:p>
        </p:txBody>
      </p:sp>
      <p:sp>
        <p:nvSpPr>
          <p:cNvPr id="10" name="Slide Number Placeholder 9"/>
          <p:cNvSpPr>
            <a:spLocks noGrp="1"/>
          </p:cNvSpPr>
          <p:nvPr>
            <p:ph type="sldNum" sz="quarter" idx="12"/>
          </p:nvPr>
        </p:nvSpPr>
        <p:spPr/>
        <p:txBody>
          <a:bodyPr/>
          <a:lstStyle/>
          <a:p>
            <a:fld id="{D12E791C-0A8C-41CF-A358-0882E33B6A3D}" type="slidenum">
              <a:rPr lang="en-US" smtClean="0"/>
              <a:t>17</a:t>
            </a:fld>
            <a:endParaRPr lang="en-US"/>
          </a:p>
        </p:txBody>
      </p:sp>
    </p:spTree>
    <p:extLst>
      <p:ext uri="{BB962C8B-B14F-4D97-AF65-F5344CB8AC3E}">
        <p14:creationId xmlns:p14="http://schemas.microsoft.com/office/powerpoint/2010/main" val="35563126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18</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sp>
        <p:nvSpPr>
          <p:cNvPr id="9" name="Rectangle 1"/>
          <p:cNvSpPr>
            <a:spLocks noChangeArrowheads="1"/>
          </p:cNvSpPr>
          <p:nvPr/>
        </p:nvSpPr>
        <p:spPr bwMode="auto">
          <a:xfrm>
            <a:off x="1954154" y="741855"/>
            <a:ext cx="9816352" cy="13311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 typeface="Wingdings" pitchFamily="2" charset="2"/>
              <a:buChar char="v"/>
              <a:tabLst/>
            </a:pPr>
            <a:r>
              <a:rPr kumimoji="0" lang="ar-SA" sz="2800" b="1" i="0" u="none" strike="noStrike" cap="none" normalizeH="0" baseline="0" dirty="0" smtClean="0">
                <a:ln>
                  <a:noFill/>
                </a:ln>
                <a:solidFill>
                  <a:srgbClr val="FF0000"/>
                </a:solidFill>
                <a:effectLst/>
                <a:latin typeface="Calibri" pitchFamily="34" charset="0"/>
                <a:ea typeface="Calibri" pitchFamily="34" charset="0"/>
                <a:cs typeface="B Nazanin" pitchFamily="2" charset="-78"/>
              </a:rPr>
              <a:t>ﭼﺮاﻧﻤﯽﺗﻮانﻣﺴﺘﻘﯿﻤﺎًﺑﻪﻣﺸﺎﻫﺪه</a:t>
            </a:r>
            <a:r>
              <a:rPr kumimoji="0" lang="fa-IR" sz="2800" b="1" i="0" u="none" strike="noStrike" cap="none" normalizeH="0" baseline="0" dirty="0" smtClean="0">
                <a:ln>
                  <a:noFill/>
                </a:ln>
                <a:solidFill>
                  <a:srgbClr val="FF0000"/>
                </a:solidFill>
                <a:effectLst/>
                <a:latin typeface="Calibri" pitchFamily="34" charset="0"/>
                <a:ea typeface="Calibri" pitchFamily="34" charset="0"/>
                <a:cs typeface="B Nazanin" pitchFamily="2" charset="-78"/>
              </a:rPr>
              <a:t> </a:t>
            </a:r>
            <a:r>
              <a:rPr kumimoji="0" lang="ar-SA" sz="2800" b="1" i="0" u="none" strike="noStrike" cap="none" normalizeH="0" baseline="0" dirty="0" smtClean="0">
                <a:ln>
                  <a:noFill/>
                </a:ln>
                <a:solidFill>
                  <a:srgbClr val="FF0000"/>
                </a:solidFill>
                <a:effectLst/>
                <a:latin typeface="Calibri" pitchFamily="34" charset="0"/>
                <a:ea typeface="Calibri" pitchFamily="34" charset="0"/>
                <a:cs typeface="B Nazanin" pitchFamily="2" charset="-78"/>
              </a:rPr>
              <a:t>ي</a:t>
            </a:r>
            <a:r>
              <a:rPr kumimoji="0" lang="fa-IR" sz="2800" b="1" i="0" u="none" strike="noStrike" cap="none" normalizeH="0" baseline="0" dirty="0" smtClean="0">
                <a:ln>
                  <a:noFill/>
                </a:ln>
                <a:solidFill>
                  <a:srgbClr val="FF0000"/>
                </a:solidFill>
                <a:effectLst/>
                <a:latin typeface="Calibri" pitchFamily="34" charset="0"/>
                <a:ea typeface="Calibri" pitchFamily="34" charset="0"/>
                <a:cs typeface="B Nazanin" pitchFamily="2" charset="-78"/>
              </a:rPr>
              <a:t> </a:t>
            </a:r>
            <a:r>
              <a:rPr kumimoji="0" lang="ar-SA" sz="2800" b="1" i="0" u="none" strike="noStrike" cap="none" normalizeH="0" baseline="0" dirty="0" smtClean="0">
                <a:ln>
                  <a:noFill/>
                </a:ln>
                <a:solidFill>
                  <a:srgbClr val="FF0000"/>
                </a:solidFill>
                <a:effectLst/>
                <a:latin typeface="Calibri" pitchFamily="34" charset="0"/>
                <a:ea typeface="Calibri" pitchFamily="34" charset="0"/>
                <a:cs typeface="B Nazanin" pitchFamily="2" charset="-78"/>
              </a:rPr>
              <a:t>اﺗﻢﻫﺎﭘﺮداﺧﺖ؟</a:t>
            </a:r>
            <a:endParaRPr kumimoji="0" lang="fa-IR" sz="2800" b="1" i="0" u="none" strike="noStrike" cap="none" normalizeH="0" baseline="0" dirty="0" smtClean="0">
              <a:ln>
                <a:noFill/>
              </a:ln>
              <a:solidFill>
                <a:srgbClr val="FF0000"/>
              </a:solidFill>
              <a:effectLst/>
              <a:latin typeface="Calibri" pitchFamily="34" charset="0"/>
              <a:ea typeface="Calibri" pitchFamily="34" charset="0"/>
              <a:cs typeface="B Nazanin" pitchFamily="2" charset="-78"/>
            </a:endParaRPr>
          </a:p>
          <a:p>
            <a:pPr marL="0" marR="0" lvl="0" indent="0" algn="r" defTabSz="914400" rtl="1" eaLnBrk="1" fontAlgn="base" latinLnBrk="0" hangingPunct="1">
              <a:lnSpc>
                <a:spcPct val="150000"/>
              </a:lnSpc>
              <a:spcBef>
                <a:spcPct val="0"/>
              </a:spcBef>
              <a:spcAft>
                <a:spcPct val="0"/>
              </a:spcAft>
              <a:buClrTx/>
              <a:buSzTx/>
              <a:tabLst/>
            </a:pPr>
            <a:r>
              <a:rPr kumimoji="0" lang="ar-SA"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زﯾﺮااﺗﻢﻫﺎ</a:t>
            </a: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a:t>
            </a:r>
            <a:r>
              <a:rPr kumimoji="0" lang="ar-SA"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آﻧﻘﺪر</a:t>
            </a: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a:t>
            </a:r>
            <a:r>
              <a:rPr kumimoji="0" lang="ar-SA"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رﯾﺰﻫﺴﺘﻨﺪﮐﻪﺣﺘﯽﺑﺎ</a:t>
            </a: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a:t>
            </a:r>
            <a:r>
              <a:rPr kumimoji="0" lang="ar-SA"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ﻣﯿﮑﺮوﺳﮑﻮپﻫﺎي</a:t>
            </a: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a:t>
            </a:r>
            <a:r>
              <a:rPr kumimoji="0" lang="ar-SA"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ﻗﻮي</a:t>
            </a: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a:t>
            </a:r>
            <a:r>
              <a:rPr kumimoji="0" lang="ar-SA"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ﻧﯿﺰ</a:t>
            </a: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a:t>
            </a:r>
            <a:r>
              <a:rPr kumimoji="0" lang="ar-SA"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دﯾﺪه</a:t>
            </a: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a:t>
            </a:r>
            <a:r>
              <a:rPr kumimoji="0" lang="ar-SA"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ﻧﻤﯽﺷﻮﻧﺪ .</a:t>
            </a:r>
            <a:endParaRPr kumimoji="0" lang="ar-SA" sz="36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154" y="2296841"/>
            <a:ext cx="6904183" cy="3835657"/>
          </a:xfrm>
          <a:prstGeom prst="rect">
            <a:avLst/>
          </a:prstGeom>
        </p:spPr>
      </p:pic>
    </p:spTree>
    <p:extLst>
      <p:ext uri="{BB962C8B-B14F-4D97-AF65-F5344CB8AC3E}">
        <p14:creationId xmlns:p14="http://schemas.microsoft.com/office/powerpoint/2010/main" val="49695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19</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sp>
        <p:nvSpPr>
          <p:cNvPr id="2" name="TextBox 1"/>
          <p:cNvSpPr txBox="1"/>
          <p:nvPr/>
        </p:nvSpPr>
        <p:spPr>
          <a:xfrm>
            <a:off x="10275226" y="849745"/>
            <a:ext cx="1731564" cy="461665"/>
          </a:xfrm>
          <a:prstGeom prst="rect">
            <a:avLst/>
          </a:prstGeom>
          <a:noFill/>
        </p:spPr>
        <p:txBody>
          <a:bodyPr wrap="none" rtlCol="0">
            <a:spAutoFit/>
          </a:bodyPr>
          <a:lstStyle/>
          <a:p>
            <a:r>
              <a:rPr lang="fa-IR" sz="2400" b="1" dirty="0" smtClean="0">
                <a:solidFill>
                  <a:srgbClr val="FF0000"/>
                </a:solidFill>
                <a:effectLst>
                  <a:outerShdw blurRad="38100" dist="38100" dir="2700000" algn="tl">
                    <a:srgbClr val="000000">
                      <a:alpha val="43137"/>
                    </a:srgbClr>
                  </a:outerShdw>
                </a:effectLst>
                <a:cs typeface="B Zar" panose="00000400000000000000" pitchFamily="2" charset="-78"/>
              </a:rPr>
              <a:t>اندازه یک اتم</a:t>
            </a:r>
            <a:endParaRPr lang="en-US" sz="2400" b="1" dirty="0">
              <a:solidFill>
                <a:srgbClr val="FF0000"/>
              </a:solidFill>
              <a:effectLst>
                <a:outerShdw blurRad="38100" dist="38100" dir="2700000" algn="tl">
                  <a:srgbClr val="000000">
                    <a:alpha val="43137"/>
                  </a:srgbClr>
                </a:outerShdw>
              </a:effectLst>
              <a:cs typeface="B Zar" panose="00000400000000000000" pitchFamily="2" charset="-78"/>
            </a:endParaRPr>
          </a:p>
        </p:txBody>
      </p:sp>
      <p:sp>
        <p:nvSpPr>
          <p:cNvPr id="3" name="TextBox 2"/>
          <p:cNvSpPr txBox="1"/>
          <p:nvPr/>
        </p:nvSpPr>
        <p:spPr>
          <a:xfrm>
            <a:off x="838200" y="1311410"/>
            <a:ext cx="9664825" cy="461665"/>
          </a:xfrm>
          <a:prstGeom prst="rect">
            <a:avLst/>
          </a:prstGeom>
          <a:noFill/>
        </p:spPr>
        <p:txBody>
          <a:bodyPr wrap="none" rtlCol="0">
            <a:spAutoFit/>
          </a:bodyPr>
          <a:lstStyle/>
          <a:p>
            <a:r>
              <a:rPr lang="fa-IR" sz="2400" b="1" i="1" dirty="0" smtClean="0">
                <a:solidFill>
                  <a:srgbClr val="002060"/>
                </a:solidFill>
                <a:cs typeface="B Zar" panose="00000400000000000000" pitchFamily="2" charset="-78"/>
              </a:rPr>
              <a:t>قطر برخی اتم ها در حدود 0.1 نانومتر است... هر نانومتر،یک میلیونیوم میلی متر می باشد</a:t>
            </a:r>
            <a:endParaRPr lang="en-US" sz="2400" b="1" i="1" dirty="0">
              <a:solidFill>
                <a:srgbClr val="002060"/>
              </a:solidFill>
              <a:cs typeface="B Zar" panose="00000400000000000000" pitchFamily="2" charset="-78"/>
            </a:endParaRPr>
          </a:p>
        </p:txBody>
      </p:sp>
      <p:sp>
        <p:nvSpPr>
          <p:cNvPr id="9" name="TextBox 8"/>
          <p:cNvSpPr txBox="1"/>
          <p:nvPr/>
        </p:nvSpPr>
        <p:spPr>
          <a:xfrm>
            <a:off x="10938461" y="3187550"/>
            <a:ext cx="830677" cy="584775"/>
          </a:xfrm>
          <a:prstGeom prst="rect">
            <a:avLst/>
          </a:prstGeom>
          <a:noFill/>
        </p:spPr>
        <p:txBody>
          <a:bodyPr wrap="none" rtlCol="0">
            <a:spAutoFit/>
          </a:bodyPr>
          <a:lstStyle/>
          <a:p>
            <a:r>
              <a:rPr lang="fa-IR" sz="3200" b="1" dirty="0" smtClean="0">
                <a:effectLst>
                  <a:outerShdw blurRad="38100" dist="38100" dir="2700000" algn="tl">
                    <a:srgbClr val="000000">
                      <a:alpha val="43137"/>
                    </a:srgbClr>
                  </a:outerShdw>
                </a:effectLst>
                <a:cs typeface="B Zar" panose="00000400000000000000" pitchFamily="2" charset="-78"/>
              </a:rPr>
              <a:t>مواد</a:t>
            </a:r>
            <a:endParaRPr lang="en-US" sz="3200" b="1" dirty="0">
              <a:effectLst>
                <a:outerShdw blurRad="38100" dist="38100" dir="2700000" algn="tl">
                  <a:srgbClr val="000000">
                    <a:alpha val="43137"/>
                  </a:srgbClr>
                </a:outerShdw>
              </a:effectLst>
              <a:cs typeface="B Zar" panose="00000400000000000000" pitchFamily="2" charset="-78"/>
            </a:endParaRPr>
          </a:p>
        </p:txBody>
      </p:sp>
      <p:sp>
        <p:nvSpPr>
          <p:cNvPr id="10" name="Cube 9"/>
          <p:cNvSpPr/>
          <p:nvPr/>
        </p:nvSpPr>
        <p:spPr>
          <a:xfrm>
            <a:off x="9227531" y="1976134"/>
            <a:ext cx="1797976" cy="762137"/>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a-IR" sz="3600" b="1" dirty="0" smtClean="0">
                <a:solidFill>
                  <a:srgbClr val="002060"/>
                </a:solidFill>
                <a:effectLst>
                  <a:outerShdw blurRad="38100" dist="38100" dir="2700000" algn="tl">
                    <a:srgbClr val="000000">
                      <a:alpha val="43137"/>
                    </a:srgbClr>
                  </a:outerShdw>
                </a:effectLst>
                <a:cs typeface="B Zar" panose="00000400000000000000" pitchFamily="2" charset="-78"/>
              </a:rPr>
              <a:t>خالص</a:t>
            </a:r>
            <a:endParaRPr lang="en-US" sz="3600" b="1" dirty="0">
              <a:solidFill>
                <a:srgbClr val="002060"/>
              </a:solidFill>
              <a:effectLst>
                <a:outerShdw blurRad="38100" dist="38100" dir="2700000" algn="tl">
                  <a:srgbClr val="000000">
                    <a:alpha val="43137"/>
                  </a:srgbClr>
                </a:outerShdw>
              </a:effectLst>
              <a:cs typeface="B Zar" panose="00000400000000000000" pitchFamily="2" charset="-78"/>
            </a:endParaRPr>
          </a:p>
        </p:txBody>
      </p:sp>
      <p:sp>
        <p:nvSpPr>
          <p:cNvPr id="11" name="Cube 10"/>
          <p:cNvSpPr/>
          <p:nvPr/>
        </p:nvSpPr>
        <p:spPr>
          <a:xfrm>
            <a:off x="9376238" y="4279473"/>
            <a:ext cx="1797976" cy="762137"/>
          </a:xfrm>
          <a:prstGeom prst="cub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sz="3600" b="1" dirty="0" smtClean="0">
                <a:solidFill>
                  <a:srgbClr val="002060"/>
                </a:solidFill>
                <a:effectLst>
                  <a:outerShdw blurRad="38100" dist="38100" dir="2700000" algn="tl">
                    <a:srgbClr val="000000">
                      <a:alpha val="43137"/>
                    </a:srgbClr>
                  </a:outerShdw>
                </a:effectLst>
                <a:cs typeface="B Zar" panose="00000400000000000000" pitchFamily="2" charset="-78"/>
              </a:rPr>
              <a:t>ناخالص</a:t>
            </a:r>
            <a:endParaRPr lang="en-US" sz="3600" b="1" dirty="0">
              <a:solidFill>
                <a:srgbClr val="002060"/>
              </a:solidFill>
              <a:effectLst>
                <a:outerShdw blurRad="38100" dist="38100" dir="2700000" algn="tl">
                  <a:srgbClr val="000000">
                    <a:alpha val="43137"/>
                  </a:srgbClr>
                </a:outerShdw>
              </a:effectLst>
              <a:cs typeface="B Zar" panose="00000400000000000000" pitchFamily="2" charset="-78"/>
            </a:endParaRPr>
          </a:p>
        </p:txBody>
      </p:sp>
      <p:sp>
        <p:nvSpPr>
          <p:cNvPr id="13" name="Left Arrow Callout 12"/>
          <p:cNvSpPr/>
          <p:nvPr/>
        </p:nvSpPr>
        <p:spPr>
          <a:xfrm>
            <a:off x="7017731" y="2268271"/>
            <a:ext cx="2209800" cy="339055"/>
          </a:xfrm>
          <a:prstGeom prst="leftArrowCallou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4" name="Flowchart: Stored Data 13"/>
          <p:cNvSpPr/>
          <p:nvPr/>
        </p:nvSpPr>
        <p:spPr>
          <a:xfrm>
            <a:off x="5210175" y="1885950"/>
            <a:ext cx="1807556" cy="628541"/>
          </a:xfrm>
          <a:prstGeom prst="flowChartOnlineStorag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3600" b="1" dirty="0" smtClean="0">
                <a:cs typeface="B Zar" panose="00000400000000000000" pitchFamily="2" charset="-78"/>
              </a:rPr>
              <a:t>عنصر</a:t>
            </a:r>
            <a:endParaRPr lang="en-US" sz="3600" b="1" dirty="0">
              <a:cs typeface="B Zar" panose="00000400000000000000" pitchFamily="2" charset="-78"/>
            </a:endParaRPr>
          </a:p>
        </p:txBody>
      </p:sp>
      <p:sp>
        <p:nvSpPr>
          <p:cNvPr id="15" name="Flowchart: Stored Data 14"/>
          <p:cNvSpPr/>
          <p:nvPr/>
        </p:nvSpPr>
        <p:spPr>
          <a:xfrm>
            <a:off x="5219755" y="2607326"/>
            <a:ext cx="1807556" cy="628541"/>
          </a:xfrm>
          <a:prstGeom prst="flowChartOnlineStorag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3200" b="1" dirty="0" smtClean="0">
                <a:effectLst>
                  <a:outerShdw blurRad="38100" dist="38100" dir="2700000" algn="tl">
                    <a:srgbClr val="000000">
                      <a:alpha val="43137"/>
                    </a:srgbClr>
                  </a:outerShdw>
                </a:effectLst>
                <a:cs typeface="B Zar" panose="00000400000000000000" pitchFamily="2" charset="-78"/>
              </a:rPr>
              <a:t>ترکیب</a:t>
            </a:r>
            <a:endParaRPr lang="en-US" sz="3200" b="1" dirty="0">
              <a:effectLst>
                <a:outerShdw blurRad="38100" dist="38100" dir="2700000" algn="tl">
                  <a:srgbClr val="000000">
                    <a:alpha val="43137"/>
                  </a:srgbClr>
                </a:outerShdw>
              </a:effectLst>
              <a:cs typeface="B Zar" panose="00000400000000000000" pitchFamily="2" charset="-78"/>
            </a:endParaRPr>
          </a:p>
        </p:txBody>
      </p:sp>
      <p:sp>
        <p:nvSpPr>
          <p:cNvPr id="16" name="Rounded Rectangle 15"/>
          <p:cNvSpPr/>
          <p:nvPr/>
        </p:nvSpPr>
        <p:spPr>
          <a:xfrm>
            <a:off x="1676400" y="1969388"/>
            <a:ext cx="3514725" cy="4616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sz="3600" b="1" dirty="0" smtClean="0">
                <a:solidFill>
                  <a:srgbClr val="002060"/>
                </a:solidFill>
                <a:effectLst>
                  <a:outerShdw blurRad="38100" dist="38100" dir="2700000" algn="tl">
                    <a:srgbClr val="000000">
                      <a:alpha val="43137"/>
                    </a:srgbClr>
                  </a:outerShdw>
                </a:effectLst>
                <a:cs typeface="B Zar" panose="00000400000000000000" pitchFamily="2" charset="-78"/>
              </a:rPr>
              <a:t>فلز – نافلز – شبه فلز</a:t>
            </a:r>
            <a:endParaRPr lang="en-US" sz="3600" b="1" dirty="0">
              <a:solidFill>
                <a:srgbClr val="002060"/>
              </a:solidFill>
              <a:effectLst>
                <a:outerShdw blurRad="38100" dist="38100" dir="2700000" algn="tl">
                  <a:srgbClr val="000000">
                    <a:alpha val="43137"/>
                  </a:srgbClr>
                </a:outerShdw>
              </a:effectLst>
              <a:cs typeface="B Zar" panose="00000400000000000000" pitchFamily="2" charset="-78"/>
            </a:endParaRPr>
          </a:p>
        </p:txBody>
      </p:sp>
      <p:sp>
        <p:nvSpPr>
          <p:cNvPr id="17" name="Rounded Rectangle 16"/>
          <p:cNvSpPr/>
          <p:nvPr/>
        </p:nvSpPr>
        <p:spPr>
          <a:xfrm>
            <a:off x="581080" y="2514491"/>
            <a:ext cx="4638675" cy="10676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sz="3600" b="1" dirty="0" smtClean="0">
                <a:solidFill>
                  <a:srgbClr val="002060"/>
                </a:solidFill>
                <a:effectLst>
                  <a:outerShdw blurRad="38100" dist="38100" dir="2700000" algn="tl">
                    <a:srgbClr val="000000">
                      <a:alpha val="43137"/>
                    </a:srgbClr>
                  </a:outerShdw>
                </a:effectLst>
                <a:cs typeface="B Zar" panose="00000400000000000000" pitchFamily="2" charset="-78"/>
              </a:rPr>
              <a:t>آب-کربن دی اکسید-نمک-الکل</a:t>
            </a:r>
            <a:endParaRPr lang="en-US" sz="3600" b="1" dirty="0">
              <a:solidFill>
                <a:srgbClr val="002060"/>
              </a:solidFill>
              <a:effectLst>
                <a:outerShdw blurRad="38100" dist="38100" dir="2700000" algn="tl">
                  <a:srgbClr val="000000">
                    <a:alpha val="43137"/>
                  </a:srgbClr>
                </a:outerShdw>
              </a:effectLst>
              <a:cs typeface="B Zar" panose="00000400000000000000" pitchFamily="2" charset="-78"/>
            </a:endParaRPr>
          </a:p>
        </p:txBody>
      </p:sp>
      <p:sp>
        <p:nvSpPr>
          <p:cNvPr id="18" name="Left Arrow Callout 17"/>
          <p:cNvSpPr/>
          <p:nvPr/>
        </p:nvSpPr>
        <p:spPr>
          <a:xfrm>
            <a:off x="7166438" y="4799708"/>
            <a:ext cx="2209800" cy="339055"/>
          </a:xfrm>
          <a:prstGeom prst="leftArrow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fa-IR" dirty="0" smtClean="0"/>
              <a:t>یا مخلوط</a:t>
            </a:r>
            <a:endParaRPr lang="en-US" dirty="0"/>
          </a:p>
        </p:txBody>
      </p:sp>
      <p:sp>
        <p:nvSpPr>
          <p:cNvPr id="19" name="Flowchart: Stored Data 18"/>
          <p:cNvSpPr/>
          <p:nvPr/>
        </p:nvSpPr>
        <p:spPr>
          <a:xfrm>
            <a:off x="5358882" y="4076700"/>
            <a:ext cx="1946793" cy="756823"/>
          </a:xfrm>
          <a:prstGeom prst="flowChartOnlineStorag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3600" b="1" dirty="0" smtClean="0">
                <a:cs typeface="B Zar" panose="00000400000000000000" pitchFamily="2" charset="-78"/>
              </a:rPr>
              <a:t>همگن</a:t>
            </a:r>
            <a:endParaRPr lang="en-US" sz="3600" b="1" dirty="0">
              <a:cs typeface="B Zar" panose="00000400000000000000" pitchFamily="2" charset="-78"/>
            </a:endParaRPr>
          </a:p>
        </p:txBody>
      </p:sp>
      <p:sp>
        <p:nvSpPr>
          <p:cNvPr id="20" name="Flowchart: Stored Data 19"/>
          <p:cNvSpPr/>
          <p:nvPr/>
        </p:nvSpPr>
        <p:spPr>
          <a:xfrm>
            <a:off x="5358883" y="5161409"/>
            <a:ext cx="2118242" cy="848688"/>
          </a:xfrm>
          <a:prstGeom prst="flowChartOnlineStorag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3600" b="1" dirty="0" smtClean="0">
                <a:cs typeface="B Zar" panose="00000400000000000000" pitchFamily="2" charset="-78"/>
              </a:rPr>
              <a:t>ناهمگن</a:t>
            </a:r>
            <a:endParaRPr lang="en-US" sz="3600" b="1" dirty="0">
              <a:cs typeface="B Zar" panose="00000400000000000000" pitchFamily="2" charset="-78"/>
            </a:endParaRPr>
          </a:p>
        </p:txBody>
      </p:sp>
      <p:sp>
        <p:nvSpPr>
          <p:cNvPr id="21" name="Rounded Rectangle 20"/>
          <p:cNvSpPr/>
          <p:nvPr/>
        </p:nvSpPr>
        <p:spPr>
          <a:xfrm>
            <a:off x="581079" y="3825929"/>
            <a:ext cx="4757682" cy="11848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sz="3600" b="1" dirty="0" smtClean="0">
                <a:solidFill>
                  <a:srgbClr val="002060"/>
                </a:solidFill>
                <a:effectLst>
                  <a:outerShdw blurRad="38100" dist="38100" dir="2700000" algn="tl">
                    <a:srgbClr val="000000">
                      <a:alpha val="43137"/>
                    </a:srgbClr>
                  </a:outerShdw>
                </a:effectLst>
                <a:cs typeface="B Zar" panose="00000400000000000000" pitchFamily="2" charset="-78"/>
              </a:rPr>
              <a:t>هوا-آلیاژ-آب نمک-</a:t>
            </a:r>
          </a:p>
          <a:p>
            <a:pPr algn="ctr"/>
            <a:r>
              <a:rPr lang="fa-IR" sz="3600" b="1" dirty="0" smtClean="0">
                <a:solidFill>
                  <a:srgbClr val="002060"/>
                </a:solidFill>
                <a:effectLst>
                  <a:outerShdw blurRad="38100" dist="38100" dir="2700000" algn="tl">
                    <a:srgbClr val="000000">
                      <a:alpha val="43137"/>
                    </a:srgbClr>
                  </a:outerShdw>
                </a:effectLst>
                <a:cs typeface="B Zar" panose="00000400000000000000" pitchFamily="2" charset="-78"/>
              </a:rPr>
              <a:t>الکل در آب</a:t>
            </a:r>
            <a:endParaRPr lang="en-US" sz="3600" b="1" dirty="0">
              <a:solidFill>
                <a:srgbClr val="002060"/>
              </a:solidFill>
              <a:effectLst>
                <a:outerShdw blurRad="38100" dist="38100" dir="2700000" algn="tl">
                  <a:srgbClr val="000000">
                    <a:alpha val="43137"/>
                  </a:srgbClr>
                </a:outerShdw>
              </a:effectLst>
              <a:cs typeface="B Zar" panose="00000400000000000000" pitchFamily="2" charset="-78"/>
            </a:endParaRPr>
          </a:p>
        </p:txBody>
      </p:sp>
      <p:sp>
        <p:nvSpPr>
          <p:cNvPr id="22" name="Rounded Rectangle 21"/>
          <p:cNvSpPr/>
          <p:nvPr/>
        </p:nvSpPr>
        <p:spPr>
          <a:xfrm>
            <a:off x="695325" y="5104947"/>
            <a:ext cx="4643436" cy="112345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sz="3600" b="1" dirty="0" smtClean="0">
                <a:solidFill>
                  <a:srgbClr val="002060"/>
                </a:solidFill>
                <a:effectLst>
                  <a:outerShdw blurRad="38100" dist="38100" dir="2700000" algn="tl">
                    <a:srgbClr val="000000">
                      <a:alpha val="43137"/>
                    </a:srgbClr>
                  </a:outerShdw>
                </a:effectLst>
                <a:cs typeface="B Zar" panose="00000400000000000000" pitchFamily="2" charset="-78"/>
              </a:rPr>
              <a:t>آجیل-شن در آب-</a:t>
            </a:r>
          </a:p>
          <a:p>
            <a:pPr algn="ctr"/>
            <a:r>
              <a:rPr lang="fa-IR" sz="3600" b="1" dirty="0" smtClean="0">
                <a:solidFill>
                  <a:srgbClr val="002060"/>
                </a:solidFill>
                <a:effectLst>
                  <a:outerShdw blurRad="38100" dist="38100" dir="2700000" algn="tl">
                    <a:srgbClr val="000000">
                      <a:alpha val="43137"/>
                    </a:srgbClr>
                  </a:outerShdw>
                </a:effectLst>
                <a:cs typeface="B Zar" panose="00000400000000000000" pitchFamily="2" charset="-78"/>
              </a:rPr>
              <a:t>شن و ماسه</a:t>
            </a:r>
            <a:endParaRPr lang="en-US" sz="3600" b="1" dirty="0">
              <a:solidFill>
                <a:srgbClr val="002060"/>
              </a:solidFill>
              <a:effectLst>
                <a:outerShdw blurRad="38100" dist="38100" dir="2700000" algn="tl">
                  <a:srgbClr val="000000">
                    <a:alpha val="43137"/>
                  </a:srgbClr>
                </a:outerShdw>
              </a:effectLst>
              <a:cs typeface="B Zar" panose="00000400000000000000" pitchFamily="2" charset="-78"/>
            </a:endParaRPr>
          </a:p>
        </p:txBody>
      </p:sp>
    </p:spTree>
    <p:extLst>
      <p:ext uri="{BB962C8B-B14F-4D97-AF65-F5344CB8AC3E}">
        <p14:creationId xmlns:p14="http://schemas.microsoft.com/office/powerpoint/2010/main" val="2204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down)">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000"/>
                                        <p:tgtEl>
                                          <p:spTgt spid="21"/>
                                        </p:tgtEl>
                                      </p:cBhvr>
                                    </p:animEffect>
                                    <p:anim calcmode="lin" valueType="num">
                                      <p:cBhvr>
                                        <p:cTn id="76" dur="1000" fill="hold"/>
                                        <p:tgtEl>
                                          <p:spTgt spid="21"/>
                                        </p:tgtEl>
                                        <p:attrNameLst>
                                          <p:attrName>ppt_x</p:attrName>
                                        </p:attrNameLst>
                                      </p:cBhvr>
                                      <p:tavLst>
                                        <p:tav tm="0">
                                          <p:val>
                                            <p:strVal val="#ppt_x"/>
                                          </p:val>
                                        </p:tav>
                                        <p:tav tm="100000">
                                          <p:val>
                                            <p:strVal val="#ppt_x"/>
                                          </p:val>
                                        </p:tav>
                                      </p:tavLst>
                                    </p:anim>
                                    <p:anim calcmode="lin" valueType="num">
                                      <p:cBhvr>
                                        <p:cTn id="7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2</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sp>
        <p:nvSpPr>
          <p:cNvPr id="9" name="TextBox 8"/>
          <p:cNvSpPr txBox="1"/>
          <p:nvPr/>
        </p:nvSpPr>
        <p:spPr>
          <a:xfrm>
            <a:off x="8041604" y="951345"/>
            <a:ext cx="3881191" cy="523220"/>
          </a:xfrm>
          <a:prstGeom prst="rect">
            <a:avLst/>
          </a:prstGeom>
          <a:noFill/>
        </p:spPr>
        <p:txBody>
          <a:bodyPr wrap="none" rtlCol="0">
            <a:spAutoFit/>
          </a:bodyPr>
          <a:lstStyle/>
          <a:p>
            <a:r>
              <a:rPr lang="fa-IR" sz="2800" dirty="0" smtClean="0">
                <a:effectLst>
                  <a:outerShdw blurRad="38100" dist="38100" dir="2700000" algn="tl">
                    <a:srgbClr val="000000">
                      <a:alpha val="43137"/>
                    </a:srgbClr>
                  </a:outerShdw>
                </a:effectLst>
                <a:cs typeface="B Zar" panose="00000400000000000000" pitchFamily="2" charset="-78"/>
              </a:rPr>
              <a:t>مواد گوناگون،ویژگی های متفاوت</a:t>
            </a:r>
            <a:endParaRPr lang="en-US" sz="2800" dirty="0">
              <a:effectLst>
                <a:outerShdw blurRad="38100" dist="38100" dir="2700000" algn="tl">
                  <a:srgbClr val="000000">
                    <a:alpha val="43137"/>
                  </a:srgbClr>
                </a:outerShdw>
              </a:effectLst>
              <a:cs typeface="B Zar" panose="00000400000000000000" pitchFamily="2" charset="-78"/>
            </a:endParaRPr>
          </a:p>
        </p:txBody>
      </p:sp>
      <p:sp>
        <p:nvSpPr>
          <p:cNvPr id="10" name="TextBox 9"/>
          <p:cNvSpPr txBox="1"/>
          <p:nvPr/>
        </p:nvSpPr>
        <p:spPr>
          <a:xfrm>
            <a:off x="10191870" y="1684055"/>
            <a:ext cx="1814920" cy="584775"/>
          </a:xfrm>
          <a:prstGeom prst="rect">
            <a:avLst/>
          </a:prstGeom>
          <a:noFill/>
        </p:spPr>
        <p:txBody>
          <a:bodyPr wrap="none" rtlCol="0">
            <a:spAutoFit/>
          </a:bodyPr>
          <a:lstStyle/>
          <a:p>
            <a:r>
              <a:rPr lang="fa-IR" sz="3200" dirty="0" smtClean="0">
                <a:solidFill>
                  <a:srgbClr val="FF0000"/>
                </a:solidFill>
                <a:effectLst>
                  <a:outerShdw blurRad="38100" dist="38100" dir="2700000" algn="tl">
                    <a:srgbClr val="000000">
                      <a:alpha val="43137"/>
                    </a:srgbClr>
                  </a:outerShdw>
                </a:effectLst>
                <a:cs typeface="B Zar" panose="00000400000000000000" pitchFamily="2" charset="-78"/>
              </a:rPr>
              <a:t>ماده چیست ؟</a:t>
            </a:r>
            <a:endParaRPr lang="en-US" sz="3200" dirty="0">
              <a:solidFill>
                <a:srgbClr val="FF0000"/>
              </a:solidFill>
              <a:effectLst>
                <a:outerShdw blurRad="38100" dist="38100" dir="2700000" algn="tl">
                  <a:srgbClr val="000000">
                    <a:alpha val="43137"/>
                  </a:srgbClr>
                </a:outerShdw>
              </a:effectLst>
              <a:cs typeface="B Zar" panose="00000400000000000000" pitchFamily="2" charset="-78"/>
            </a:endParaRPr>
          </a:p>
        </p:txBody>
      </p:sp>
      <p:sp>
        <p:nvSpPr>
          <p:cNvPr id="11" name="TextBox 10"/>
          <p:cNvSpPr txBox="1"/>
          <p:nvPr/>
        </p:nvSpPr>
        <p:spPr>
          <a:xfrm>
            <a:off x="838200" y="1474565"/>
            <a:ext cx="9326419" cy="1569660"/>
          </a:xfrm>
          <a:prstGeom prst="rect">
            <a:avLst/>
          </a:prstGeom>
          <a:noFill/>
        </p:spPr>
        <p:txBody>
          <a:bodyPr wrap="square" rtlCol="0">
            <a:spAutoFit/>
          </a:bodyPr>
          <a:lstStyle/>
          <a:p>
            <a:pPr algn="r">
              <a:lnSpc>
                <a:spcPct val="200000"/>
              </a:lnSpc>
            </a:pPr>
            <a:r>
              <a:rPr lang="fa-IR" sz="2400" dirty="0" smtClean="0">
                <a:effectLst>
                  <a:outerShdw blurRad="38100" dist="38100" dir="2700000" algn="tl">
                    <a:srgbClr val="000000">
                      <a:alpha val="43137"/>
                    </a:srgbClr>
                  </a:outerShdw>
                </a:effectLst>
                <a:cs typeface="B Zar" panose="00000400000000000000" pitchFamily="2" charset="-78"/>
              </a:rPr>
              <a:t>هرچیزی که در محیط اطراف خود مشاهده می کنیم،از ماده ساخته شده است به عبارتی،آنچه که بخشی از فضا را اشغال می کند و دست کم با یکی از حواش پنجگانه قابل درک است،</a:t>
            </a:r>
            <a:r>
              <a:rPr lang="fa-IR" sz="2400" b="1" dirty="0" smtClean="0">
                <a:solidFill>
                  <a:srgbClr val="FF0000"/>
                </a:solidFill>
                <a:effectLst>
                  <a:outerShdw blurRad="38100" dist="38100" dir="2700000" algn="tl">
                    <a:srgbClr val="000000">
                      <a:alpha val="43137"/>
                    </a:srgbClr>
                  </a:outerShdw>
                </a:effectLst>
                <a:cs typeface="B Zar" panose="00000400000000000000" pitchFamily="2" charset="-78"/>
              </a:rPr>
              <a:t>ماده</a:t>
            </a:r>
            <a:r>
              <a:rPr lang="fa-IR" sz="2400" dirty="0" smtClean="0">
                <a:effectLst>
                  <a:outerShdw blurRad="38100" dist="38100" dir="2700000" algn="tl">
                    <a:srgbClr val="000000">
                      <a:alpha val="43137"/>
                    </a:srgbClr>
                  </a:outerShdw>
                </a:effectLst>
                <a:cs typeface="B Zar" panose="00000400000000000000" pitchFamily="2" charset="-78"/>
              </a:rPr>
              <a:t> نامیده می شود.</a:t>
            </a:r>
            <a:endParaRPr lang="en-US" sz="2400" dirty="0">
              <a:effectLst>
                <a:outerShdw blurRad="38100" dist="38100" dir="2700000" algn="tl">
                  <a:srgbClr val="000000">
                    <a:alpha val="43137"/>
                  </a:srgbClr>
                </a:outerShdw>
              </a:effectLst>
              <a:cs typeface="B Zar" panose="00000400000000000000" pitchFamily="2" charset="-78"/>
            </a:endParaRPr>
          </a:p>
        </p:txBody>
      </p:sp>
      <p:sp>
        <p:nvSpPr>
          <p:cNvPr id="12" name="TextBox 11"/>
          <p:cNvSpPr txBox="1"/>
          <p:nvPr/>
        </p:nvSpPr>
        <p:spPr>
          <a:xfrm>
            <a:off x="944504" y="3346048"/>
            <a:ext cx="10897535" cy="461665"/>
          </a:xfrm>
          <a:prstGeom prst="rect">
            <a:avLst/>
          </a:prstGeom>
          <a:noFill/>
        </p:spPr>
        <p:txBody>
          <a:bodyPr wrap="none" rtlCol="0">
            <a:spAutoFit/>
          </a:bodyPr>
          <a:lstStyle/>
          <a:p>
            <a:r>
              <a:rPr lang="fa-IR" sz="2400" dirty="0" smtClean="0">
                <a:solidFill>
                  <a:srgbClr val="FF0000"/>
                </a:solidFill>
                <a:effectLst>
                  <a:outerShdw blurRad="38100" dist="38100" dir="2700000" algn="tl">
                    <a:srgbClr val="000000">
                      <a:alpha val="43137"/>
                    </a:srgbClr>
                  </a:outerShdw>
                </a:effectLst>
                <a:cs typeface="B Zar" panose="00000400000000000000" pitchFamily="2" charset="-78"/>
              </a:rPr>
              <a:t>نکته 1</a:t>
            </a:r>
            <a:r>
              <a:rPr lang="fa-IR" sz="2400" dirty="0" smtClean="0">
                <a:effectLst>
                  <a:outerShdw blurRad="38100" dist="38100" dir="2700000" algn="tl">
                    <a:srgbClr val="000000">
                      <a:alpha val="43137"/>
                    </a:srgbClr>
                  </a:outerShdw>
                </a:effectLst>
                <a:cs typeface="B Zar" panose="00000400000000000000" pitchFamily="2" charset="-78"/>
              </a:rPr>
              <a:t> : </a:t>
            </a:r>
            <a:r>
              <a:rPr lang="fa-IR" sz="2400" dirty="0" smtClean="0">
                <a:solidFill>
                  <a:srgbClr val="002060"/>
                </a:solidFill>
                <a:effectLst>
                  <a:outerShdw blurRad="38100" dist="38100" dir="2700000" algn="tl">
                    <a:srgbClr val="000000">
                      <a:alpha val="43137"/>
                    </a:srgbClr>
                  </a:outerShdw>
                </a:effectLst>
                <a:cs typeface="B Zar" panose="00000400000000000000" pitchFamily="2" charset="-78"/>
              </a:rPr>
              <a:t>ویژِگی و رفتار متفاوت مواد،به دلیل تفاوت در نوع ذره های تشکیل دهنده ی مواد و نوع پیوند بین آنها می باشد</a:t>
            </a:r>
            <a:endParaRPr lang="en-US" sz="2400" dirty="0">
              <a:solidFill>
                <a:srgbClr val="002060"/>
              </a:solidFill>
              <a:effectLst>
                <a:outerShdw blurRad="38100" dist="38100" dir="2700000" algn="tl">
                  <a:srgbClr val="000000">
                    <a:alpha val="43137"/>
                  </a:srgbClr>
                </a:outerShdw>
              </a:effectLst>
              <a:cs typeface="B Zar" panose="00000400000000000000" pitchFamily="2" charset="-78"/>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375" y="4065323"/>
            <a:ext cx="3295650" cy="2291028"/>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171" y="3949936"/>
            <a:ext cx="4979699" cy="2653468"/>
          </a:xfrm>
          <a:prstGeom prst="rect">
            <a:avLst/>
          </a:prstGeom>
        </p:spPr>
      </p:pic>
    </p:spTree>
    <p:extLst>
      <p:ext uri="{BB962C8B-B14F-4D97-AF65-F5344CB8AC3E}">
        <p14:creationId xmlns:p14="http://schemas.microsoft.com/office/powerpoint/2010/main" val="291958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1)">
                                      <p:cBhvr>
                                        <p:cTn id="3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20</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pic>
        <p:nvPicPr>
          <p:cNvPr id="2" name="Picture 1"/>
          <p:cNvPicPr>
            <a:picLocks noChangeAspect="1"/>
          </p:cNvPicPr>
          <p:nvPr/>
        </p:nvPicPr>
        <p:blipFill>
          <a:blip r:embed="rId2"/>
          <a:stretch>
            <a:fillRect/>
          </a:stretch>
        </p:blipFill>
        <p:spPr>
          <a:xfrm>
            <a:off x="838200" y="810307"/>
            <a:ext cx="10763250" cy="1038225"/>
          </a:xfrm>
          <a:prstGeom prst="rect">
            <a:avLst/>
          </a:prstGeom>
        </p:spPr>
      </p:pic>
      <p:pic>
        <p:nvPicPr>
          <p:cNvPr id="3" name="Picture 2"/>
          <p:cNvPicPr>
            <a:picLocks noChangeAspect="1"/>
          </p:cNvPicPr>
          <p:nvPr/>
        </p:nvPicPr>
        <p:blipFill>
          <a:blip r:embed="rId3"/>
          <a:stretch>
            <a:fillRect/>
          </a:stretch>
        </p:blipFill>
        <p:spPr>
          <a:xfrm>
            <a:off x="1719262" y="1848532"/>
            <a:ext cx="8753475" cy="2575954"/>
          </a:xfrm>
          <a:prstGeom prst="rect">
            <a:avLst/>
          </a:prstGeom>
        </p:spPr>
      </p:pic>
      <p:pic>
        <p:nvPicPr>
          <p:cNvPr id="9" name="Picture 8"/>
          <p:cNvPicPr>
            <a:picLocks noChangeAspect="1"/>
          </p:cNvPicPr>
          <p:nvPr/>
        </p:nvPicPr>
        <p:blipFill>
          <a:blip r:embed="rId4"/>
          <a:stretch>
            <a:fillRect/>
          </a:stretch>
        </p:blipFill>
        <p:spPr>
          <a:xfrm>
            <a:off x="427669" y="4642951"/>
            <a:ext cx="11395454" cy="1151887"/>
          </a:xfrm>
          <a:prstGeom prst="rect">
            <a:avLst/>
          </a:prstGeom>
        </p:spPr>
      </p:pic>
    </p:spTree>
    <p:extLst>
      <p:ext uri="{BB962C8B-B14F-4D97-AF65-F5344CB8AC3E}">
        <p14:creationId xmlns:p14="http://schemas.microsoft.com/office/powerpoint/2010/main" val="31016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21</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pic>
        <p:nvPicPr>
          <p:cNvPr id="2" name="Picture 1"/>
          <p:cNvPicPr>
            <a:picLocks noChangeAspect="1"/>
          </p:cNvPicPr>
          <p:nvPr/>
        </p:nvPicPr>
        <p:blipFill>
          <a:blip r:embed="rId2"/>
          <a:stretch>
            <a:fillRect/>
          </a:stretch>
        </p:blipFill>
        <p:spPr>
          <a:xfrm>
            <a:off x="1115623" y="741855"/>
            <a:ext cx="9448800" cy="628650"/>
          </a:xfrm>
          <a:prstGeom prst="rect">
            <a:avLst/>
          </a:prstGeom>
        </p:spPr>
      </p:pic>
      <p:pic>
        <p:nvPicPr>
          <p:cNvPr id="3" name="Picture 2"/>
          <p:cNvPicPr>
            <a:picLocks noChangeAspect="1"/>
          </p:cNvPicPr>
          <p:nvPr/>
        </p:nvPicPr>
        <p:blipFill>
          <a:blip r:embed="rId3"/>
          <a:stretch>
            <a:fillRect/>
          </a:stretch>
        </p:blipFill>
        <p:spPr>
          <a:xfrm>
            <a:off x="8804527" y="1141965"/>
            <a:ext cx="3098260" cy="4719204"/>
          </a:xfrm>
          <a:prstGeom prst="rect">
            <a:avLst/>
          </a:prstGeom>
        </p:spPr>
      </p:pic>
      <p:pic>
        <p:nvPicPr>
          <p:cNvPr id="9" name="Picture 8"/>
          <p:cNvPicPr>
            <a:picLocks noChangeAspect="1"/>
          </p:cNvPicPr>
          <p:nvPr/>
        </p:nvPicPr>
        <p:blipFill>
          <a:blip r:embed="rId4"/>
          <a:stretch>
            <a:fillRect/>
          </a:stretch>
        </p:blipFill>
        <p:spPr>
          <a:xfrm>
            <a:off x="5679279" y="1630600"/>
            <a:ext cx="3125248" cy="4539333"/>
          </a:xfrm>
          <a:prstGeom prst="rect">
            <a:avLst/>
          </a:prstGeom>
        </p:spPr>
      </p:pic>
      <p:pic>
        <p:nvPicPr>
          <p:cNvPr id="10" name="Picture 9"/>
          <p:cNvPicPr>
            <a:picLocks noChangeAspect="1"/>
          </p:cNvPicPr>
          <p:nvPr/>
        </p:nvPicPr>
        <p:blipFill>
          <a:blip r:embed="rId5"/>
          <a:stretch>
            <a:fillRect/>
          </a:stretch>
        </p:blipFill>
        <p:spPr>
          <a:xfrm>
            <a:off x="838200" y="1764181"/>
            <a:ext cx="4428098" cy="4198493"/>
          </a:xfrm>
          <a:prstGeom prst="rect">
            <a:avLst/>
          </a:prstGeom>
        </p:spPr>
      </p:pic>
    </p:spTree>
    <p:extLst>
      <p:ext uri="{BB962C8B-B14F-4D97-AF65-F5344CB8AC3E}">
        <p14:creationId xmlns:p14="http://schemas.microsoft.com/office/powerpoint/2010/main" val="159467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10/12/2018</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habibkalantari</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E791C-0A8C-41CF-A358-0882E33B6A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408132" y="242752"/>
            <a:ext cx="10315286" cy="6478723"/>
          </a:xfrm>
          <a:prstGeom prst="rect">
            <a:avLst/>
          </a:prstGeom>
        </p:spPr>
      </p:pic>
    </p:spTree>
    <p:extLst>
      <p:ext uri="{BB962C8B-B14F-4D97-AF65-F5344CB8AC3E}">
        <p14:creationId xmlns:p14="http://schemas.microsoft.com/office/powerpoint/2010/main" val="2038393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23</a:t>
            </a:fld>
            <a:endParaRPr lang="en-US"/>
          </a:p>
        </p:txBody>
      </p:sp>
      <p:pic>
        <p:nvPicPr>
          <p:cNvPr id="2" name="Picture 1"/>
          <p:cNvPicPr>
            <a:picLocks noChangeAspect="1"/>
          </p:cNvPicPr>
          <p:nvPr/>
        </p:nvPicPr>
        <p:blipFill>
          <a:blip r:embed="rId2"/>
          <a:stretch>
            <a:fillRect/>
          </a:stretch>
        </p:blipFill>
        <p:spPr>
          <a:xfrm>
            <a:off x="416502" y="263816"/>
            <a:ext cx="9475643" cy="6457659"/>
          </a:xfrm>
          <a:prstGeom prst="rect">
            <a:avLst/>
          </a:prstGeom>
        </p:spPr>
      </p:pic>
    </p:spTree>
    <p:extLst>
      <p:ext uri="{BB962C8B-B14F-4D97-AF65-F5344CB8AC3E}">
        <p14:creationId xmlns:p14="http://schemas.microsoft.com/office/powerpoint/2010/main" val="1006754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24</a:t>
            </a:fld>
            <a:endParaRPr lang="en-US"/>
          </a:p>
        </p:txBody>
      </p:sp>
      <p:pic>
        <p:nvPicPr>
          <p:cNvPr id="7" name="Picture 6"/>
          <p:cNvPicPr>
            <a:picLocks noChangeAspect="1"/>
          </p:cNvPicPr>
          <p:nvPr/>
        </p:nvPicPr>
        <p:blipFill>
          <a:blip r:embed="rId2"/>
          <a:stretch>
            <a:fillRect/>
          </a:stretch>
        </p:blipFill>
        <p:spPr>
          <a:xfrm>
            <a:off x="943552" y="370031"/>
            <a:ext cx="9499052" cy="6487969"/>
          </a:xfrm>
          <a:prstGeom prst="rect">
            <a:avLst/>
          </a:prstGeom>
        </p:spPr>
      </p:pic>
    </p:spTree>
    <p:extLst>
      <p:ext uri="{BB962C8B-B14F-4D97-AF65-F5344CB8AC3E}">
        <p14:creationId xmlns:p14="http://schemas.microsoft.com/office/powerpoint/2010/main" val="4281093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25</a:t>
            </a:fld>
            <a:endParaRPr lang="en-US"/>
          </a:p>
        </p:txBody>
      </p:sp>
      <p:pic>
        <p:nvPicPr>
          <p:cNvPr id="7" name="Picture 6"/>
          <p:cNvPicPr>
            <a:picLocks noChangeAspect="1"/>
          </p:cNvPicPr>
          <p:nvPr/>
        </p:nvPicPr>
        <p:blipFill>
          <a:blip r:embed="rId2"/>
          <a:stretch>
            <a:fillRect/>
          </a:stretch>
        </p:blipFill>
        <p:spPr>
          <a:xfrm>
            <a:off x="926090" y="1081809"/>
            <a:ext cx="8677275" cy="4343400"/>
          </a:xfrm>
          <a:prstGeom prst="rect">
            <a:avLst/>
          </a:prstGeom>
        </p:spPr>
      </p:pic>
      <p:sp>
        <p:nvSpPr>
          <p:cNvPr id="8" name="TextBox 7"/>
          <p:cNvSpPr txBox="1"/>
          <p:nvPr/>
        </p:nvSpPr>
        <p:spPr>
          <a:xfrm>
            <a:off x="4895272" y="1016000"/>
            <a:ext cx="1678665" cy="400110"/>
          </a:xfrm>
          <a:prstGeom prst="rect">
            <a:avLst/>
          </a:prstGeom>
          <a:noFill/>
        </p:spPr>
        <p:txBody>
          <a:bodyPr wrap="none" rtlCol="0">
            <a:spAutoFit/>
          </a:bodyPr>
          <a:lstStyle/>
          <a:p>
            <a:r>
              <a:rPr lang="fa-IR" sz="2000" b="1" dirty="0" smtClean="0">
                <a:solidFill>
                  <a:srgbClr val="FF0000"/>
                </a:solidFill>
                <a:effectLst>
                  <a:outerShdw blurRad="38100" dist="38100" dir="2700000" algn="tl">
                    <a:srgbClr val="000000">
                      <a:alpha val="43137"/>
                    </a:srgbClr>
                  </a:outerShdw>
                </a:effectLst>
                <a:cs typeface="B Zar" panose="00000400000000000000" pitchFamily="2" charset="-78"/>
              </a:rPr>
              <a:t>فعالیت صفحه 16</a:t>
            </a:r>
            <a:endParaRPr lang="en-US" sz="2000" b="1" dirty="0">
              <a:solidFill>
                <a:srgbClr val="FF0000"/>
              </a:solidFill>
              <a:effectLst>
                <a:outerShdw blurRad="38100" dist="38100" dir="2700000" algn="tl">
                  <a:srgbClr val="000000">
                    <a:alpha val="43137"/>
                  </a:srgbClr>
                </a:outerShdw>
              </a:effectLst>
              <a:cs typeface="B Zar" panose="00000400000000000000" pitchFamily="2" charset="-78"/>
            </a:endParaRPr>
          </a:p>
        </p:txBody>
      </p:sp>
      <p:pic>
        <p:nvPicPr>
          <p:cNvPr id="9" name="Picture 8"/>
          <p:cNvPicPr>
            <a:picLocks noChangeAspect="1"/>
          </p:cNvPicPr>
          <p:nvPr/>
        </p:nvPicPr>
        <p:blipFill>
          <a:blip r:embed="rId3"/>
          <a:stretch>
            <a:fillRect/>
          </a:stretch>
        </p:blipFill>
        <p:spPr>
          <a:xfrm>
            <a:off x="6009697" y="5466917"/>
            <a:ext cx="5695950" cy="847725"/>
          </a:xfrm>
          <a:prstGeom prst="rect">
            <a:avLst/>
          </a:prstGeom>
        </p:spPr>
      </p:pic>
    </p:spTree>
    <p:extLst>
      <p:ext uri="{BB962C8B-B14F-4D97-AF65-F5344CB8AC3E}">
        <p14:creationId xmlns:p14="http://schemas.microsoft.com/office/powerpoint/2010/main" val="147393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26</a:t>
            </a:fld>
            <a:endParaRPr lang="en-US"/>
          </a:p>
        </p:txBody>
      </p:sp>
      <p:sp>
        <p:nvSpPr>
          <p:cNvPr id="7" name="TextBox 6"/>
          <p:cNvSpPr txBox="1"/>
          <p:nvPr/>
        </p:nvSpPr>
        <p:spPr>
          <a:xfrm>
            <a:off x="5163128" y="508000"/>
            <a:ext cx="1640193" cy="461665"/>
          </a:xfrm>
          <a:prstGeom prst="rect">
            <a:avLst/>
          </a:prstGeom>
          <a:noFill/>
        </p:spPr>
        <p:txBody>
          <a:bodyPr wrap="none" rtlCol="0">
            <a:spAutoFit/>
          </a:bodyPr>
          <a:lstStyle/>
          <a:p>
            <a:r>
              <a:rPr lang="fa-IR" sz="2400" b="1" dirty="0" smtClean="0">
                <a:solidFill>
                  <a:srgbClr val="FF0000"/>
                </a:solidFill>
                <a:effectLst>
                  <a:outerShdw blurRad="38100" dist="38100" dir="2700000" algn="tl">
                    <a:srgbClr val="000000">
                      <a:alpha val="43137"/>
                    </a:srgbClr>
                  </a:outerShdw>
                </a:effectLst>
                <a:cs typeface="B Zar" panose="00000400000000000000" pitchFamily="2" charset="-78"/>
              </a:rPr>
              <a:t>اتم و مولکول</a:t>
            </a:r>
            <a:endParaRPr lang="en-US" sz="2400" b="1" dirty="0">
              <a:solidFill>
                <a:srgbClr val="FF0000"/>
              </a:solidFill>
              <a:effectLst>
                <a:outerShdw blurRad="38100" dist="38100" dir="2700000" algn="tl">
                  <a:srgbClr val="000000">
                    <a:alpha val="43137"/>
                  </a:srgbClr>
                </a:outerShdw>
              </a:effectLst>
              <a:cs typeface="B Zar" panose="00000400000000000000" pitchFamily="2" charset="-78"/>
            </a:endParaRPr>
          </a:p>
        </p:txBody>
      </p:sp>
      <p:sp>
        <p:nvSpPr>
          <p:cNvPr id="8" name="TextBox 7"/>
          <p:cNvSpPr txBox="1"/>
          <p:nvPr/>
        </p:nvSpPr>
        <p:spPr>
          <a:xfrm>
            <a:off x="951346" y="1293091"/>
            <a:ext cx="10732654" cy="369332"/>
          </a:xfrm>
          <a:prstGeom prst="rect">
            <a:avLst/>
          </a:prstGeom>
          <a:noFill/>
        </p:spPr>
        <p:txBody>
          <a:bodyPr wrap="square" rtlCol="0">
            <a:spAutoFit/>
          </a:bodyPr>
          <a:lstStyle/>
          <a:p>
            <a:pPr algn="r"/>
            <a:r>
              <a:rPr lang="fa-IR" b="1" dirty="0" smtClean="0">
                <a:cs typeface="B Zar" panose="00000400000000000000" pitchFamily="2" charset="-78"/>
              </a:rPr>
              <a:t>ذره های سازنده ی برخی از عنصرها </a:t>
            </a:r>
            <a:r>
              <a:rPr lang="fa-IR" b="1" dirty="0" smtClean="0">
                <a:solidFill>
                  <a:srgbClr val="FF0000"/>
                </a:solidFill>
                <a:cs typeface="B Zar" panose="00000400000000000000" pitchFamily="2" charset="-78"/>
              </a:rPr>
              <a:t>اتم</a:t>
            </a:r>
            <a:r>
              <a:rPr lang="fa-IR" b="1" dirty="0" smtClean="0">
                <a:cs typeface="B Zar" panose="00000400000000000000" pitchFamily="2" charset="-78"/>
              </a:rPr>
              <a:t> است.مس عنصری است که از اتم های مس تشکیل شده است. </a:t>
            </a:r>
            <a:endParaRPr lang="en-US" b="1" dirty="0">
              <a:cs typeface="B Zar" panose="00000400000000000000" pitchFamily="2" charset="-78"/>
            </a:endParaRPr>
          </a:p>
        </p:txBody>
      </p:sp>
      <p:sp>
        <p:nvSpPr>
          <p:cNvPr id="9" name="TextBox 8"/>
          <p:cNvSpPr txBox="1"/>
          <p:nvPr/>
        </p:nvSpPr>
        <p:spPr>
          <a:xfrm>
            <a:off x="1182407" y="1773383"/>
            <a:ext cx="10501593" cy="1323439"/>
          </a:xfrm>
          <a:prstGeom prst="rect">
            <a:avLst/>
          </a:prstGeom>
          <a:noFill/>
        </p:spPr>
        <p:txBody>
          <a:bodyPr wrap="none" rtlCol="0">
            <a:spAutoFit/>
          </a:bodyPr>
          <a:lstStyle/>
          <a:p>
            <a:pPr algn="r" rtl="1">
              <a:lnSpc>
                <a:spcPct val="200000"/>
              </a:lnSpc>
            </a:pPr>
            <a:r>
              <a:rPr lang="fa-IR" sz="2000" b="1" dirty="0" smtClean="0">
                <a:effectLst>
                  <a:outerShdw blurRad="38100" dist="38100" dir="2700000" algn="tl">
                    <a:srgbClr val="000000">
                      <a:alpha val="43137"/>
                    </a:srgbClr>
                  </a:outerShdw>
                </a:effectLst>
                <a:cs typeface="B Zar" panose="00000400000000000000" pitchFamily="2" charset="-78"/>
              </a:rPr>
              <a:t>**اتم کوچکترین جزء یک ماده است که معمولاً در ترکیب ها شرکت می کند.مثل اتم هیدروژن(</a:t>
            </a:r>
            <a:r>
              <a:rPr lang="en-US" sz="2000" b="1" dirty="0" smtClean="0">
                <a:solidFill>
                  <a:srgbClr val="FF0000"/>
                </a:solidFill>
                <a:effectLst>
                  <a:outerShdw blurRad="38100" dist="38100" dir="2700000" algn="tl">
                    <a:srgbClr val="000000">
                      <a:alpha val="43137"/>
                    </a:srgbClr>
                  </a:outerShdw>
                </a:effectLst>
                <a:cs typeface="B Zar" panose="00000400000000000000" pitchFamily="2" charset="-78"/>
              </a:rPr>
              <a:t>H</a:t>
            </a:r>
            <a:r>
              <a:rPr lang="fa-IR" sz="2000" b="1" dirty="0" smtClean="0">
                <a:effectLst>
                  <a:outerShdw blurRad="38100" dist="38100" dir="2700000" algn="tl">
                    <a:srgbClr val="000000">
                      <a:alpha val="43137"/>
                    </a:srgbClr>
                  </a:outerShdw>
                </a:effectLst>
                <a:cs typeface="B Zar" panose="00000400000000000000" pitchFamily="2" charset="-78"/>
              </a:rPr>
              <a:t>)،اتم هلیم(</a:t>
            </a:r>
            <a:r>
              <a:rPr lang="en-US" sz="2000" b="1" dirty="0" smtClean="0">
                <a:solidFill>
                  <a:srgbClr val="FF0000"/>
                </a:solidFill>
                <a:effectLst>
                  <a:outerShdw blurRad="38100" dist="38100" dir="2700000" algn="tl">
                    <a:srgbClr val="000000">
                      <a:alpha val="43137"/>
                    </a:srgbClr>
                  </a:outerShdw>
                </a:effectLst>
                <a:cs typeface="B Zar" panose="00000400000000000000" pitchFamily="2" charset="-78"/>
              </a:rPr>
              <a:t>He</a:t>
            </a:r>
            <a:r>
              <a:rPr lang="fa-IR" sz="2000" b="1" dirty="0" smtClean="0">
                <a:effectLst>
                  <a:outerShdw blurRad="38100" dist="38100" dir="2700000" algn="tl">
                    <a:srgbClr val="000000">
                      <a:alpha val="43137"/>
                    </a:srgbClr>
                  </a:outerShdw>
                </a:effectLst>
                <a:cs typeface="B Zar" panose="00000400000000000000" pitchFamily="2" charset="-78"/>
              </a:rPr>
              <a:t>)،</a:t>
            </a:r>
          </a:p>
          <a:p>
            <a:pPr algn="r" rtl="1">
              <a:lnSpc>
                <a:spcPct val="200000"/>
              </a:lnSpc>
            </a:pPr>
            <a:r>
              <a:rPr lang="fa-IR" sz="2000" b="1" dirty="0" smtClean="0">
                <a:effectLst>
                  <a:outerShdw blurRad="38100" dist="38100" dir="2700000" algn="tl">
                    <a:srgbClr val="000000">
                      <a:alpha val="43137"/>
                    </a:srgbClr>
                  </a:outerShdw>
                </a:effectLst>
                <a:cs typeface="B Zar" panose="00000400000000000000" pitchFamily="2" charset="-78"/>
              </a:rPr>
              <a:t>اتم کلسیم (</a:t>
            </a:r>
            <a:r>
              <a:rPr lang="en-US" sz="2000" b="1" dirty="0" smtClean="0">
                <a:solidFill>
                  <a:srgbClr val="FF0000"/>
                </a:solidFill>
                <a:effectLst>
                  <a:outerShdw blurRad="38100" dist="38100" dir="2700000" algn="tl">
                    <a:srgbClr val="000000">
                      <a:alpha val="43137"/>
                    </a:srgbClr>
                  </a:outerShdw>
                </a:effectLst>
                <a:cs typeface="B Zar" panose="00000400000000000000" pitchFamily="2" charset="-78"/>
              </a:rPr>
              <a:t>Ca</a:t>
            </a:r>
            <a:r>
              <a:rPr lang="fa-IR" sz="2000" b="1" dirty="0" smtClean="0">
                <a:effectLst>
                  <a:outerShdw blurRad="38100" dist="38100" dir="2700000" algn="tl">
                    <a:srgbClr val="000000">
                      <a:alpha val="43137"/>
                    </a:srgbClr>
                  </a:outerShdw>
                </a:effectLst>
                <a:cs typeface="B Zar" panose="00000400000000000000" pitchFamily="2" charset="-78"/>
              </a:rPr>
              <a:t>)،اتم اکسیژن(</a:t>
            </a:r>
            <a:r>
              <a:rPr lang="en-US" sz="2000" b="1" dirty="0" smtClean="0">
                <a:solidFill>
                  <a:srgbClr val="FF0000"/>
                </a:solidFill>
                <a:effectLst>
                  <a:outerShdw blurRad="38100" dist="38100" dir="2700000" algn="tl">
                    <a:srgbClr val="000000">
                      <a:alpha val="43137"/>
                    </a:srgbClr>
                  </a:outerShdw>
                </a:effectLst>
                <a:cs typeface="B Zar" panose="00000400000000000000" pitchFamily="2" charset="-78"/>
              </a:rPr>
              <a:t>O</a:t>
            </a:r>
            <a:r>
              <a:rPr lang="fa-IR" sz="2000" b="1" dirty="0" smtClean="0">
                <a:effectLst>
                  <a:outerShdw blurRad="38100" dist="38100" dir="2700000" algn="tl">
                    <a:srgbClr val="000000">
                      <a:alpha val="43137"/>
                    </a:srgbClr>
                  </a:outerShdw>
                </a:effectLst>
                <a:cs typeface="B Zar" panose="00000400000000000000" pitchFamily="2" charset="-78"/>
              </a:rPr>
              <a:t>)،اتم نیتروژن(</a:t>
            </a:r>
            <a:r>
              <a:rPr lang="en-US" sz="2000" b="1" dirty="0" smtClean="0">
                <a:solidFill>
                  <a:srgbClr val="FF0000"/>
                </a:solidFill>
                <a:effectLst>
                  <a:outerShdw blurRad="38100" dist="38100" dir="2700000" algn="tl">
                    <a:srgbClr val="000000">
                      <a:alpha val="43137"/>
                    </a:srgbClr>
                  </a:outerShdw>
                </a:effectLst>
                <a:cs typeface="B Zar" panose="00000400000000000000" pitchFamily="2" charset="-78"/>
              </a:rPr>
              <a:t>N</a:t>
            </a:r>
            <a:r>
              <a:rPr lang="fa-IR" sz="2000" b="1" dirty="0" smtClean="0">
                <a:effectLst>
                  <a:outerShdw blurRad="38100" dist="38100" dir="2700000" algn="tl">
                    <a:srgbClr val="000000">
                      <a:alpha val="43137"/>
                    </a:srgbClr>
                  </a:outerShdw>
                </a:effectLst>
                <a:cs typeface="B Zar" panose="00000400000000000000" pitchFamily="2" charset="-78"/>
              </a:rPr>
              <a:t>)،اتم کربن(</a:t>
            </a:r>
            <a:r>
              <a:rPr lang="en-US" sz="2000" b="1" dirty="0" smtClean="0">
                <a:solidFill>
                  <a:srgbClr val="FF0000"/>
                </a:solidFill>
                <a:effectLst>
                  <a:outerShdw blurRad="38100" dist="38100" dir="2700000" algn="tl">
                    <a:srgbClr val="000000">
                      <a:alpha val="43137"/>
                    </a:srgbClr>
                  </a:outerShdw>
                </a:effectLst>
                <a:cs typeface="B Zar" panose="00000400000000000000" pitchFamily="2" charset="-78"/>
              </a:rPr>
              <a:t>C</a:t>
            </a:r>
            <a:r>
              <a:rPr lang="fa-IR" sz="2000" b="1" dirty="0" smtClean="0">
                <a:effectLst>
                  <a:outerShdw blurRad="38100" dist="38100" dir="2700000" algn="tl">
                    <a:srgbClr val="000000">
                      <a:alpha val="43137"/>
                    </a:srgbClr>
                  </a:outerShdw>
                </a:effectLst>
                <a:cs typeface="B Zar" panose="00000400000000000000" pitchFamily="2" charset="-78"/>
              </a:rPr>
              <a:t>)و ...</a:t>
            </a:r>
            <a:endParaRPr lang="en-US" sz="2000" b="1" dirty="0">
              <a:effectLst>
                <a:outerShdw blurRad="38100" dist="38100" dir="2700000" algn="tl">
                  <a:srgbClr val="000000">
                    <a:alpha val="43137"/>
                  </a:srgbClr>
                </a:outerShdw>
              </a:effectLst>
              <a:cs typeface="B Zar" panose="00000400000000000000" pitchFamily="2" charset="-78"/>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6278" y="3465792"/>
            <a:ext cx="903885" cy="1106208"/>
          </a:xfrm>
          <a:prstGeom prst="rect">
            <a:avLst/>
          </a:prstGeom>
        </p:spPr>
      </p:pic>
      <p:sp>
        <p:nvSpPr>
          <p:cNvPr id="11" name="TextBox 10"/>
          <p:cNvSpPr txBox="1"/>
          <p:nvPr/>
        </p:nvSpPr>
        <p:spPr>
          <a:xfrm>
            <a:off x="507964" y="4572000"/>
            <a:ext cx="10895932" cy="707886"/>
          </a:xfrm>
          <a:prstGeom prst="rect">
            <a:avLst/>
          </a:prstGeom>
          <a:noFill/>
        </p:spPr>
        <p:txBody>
          <a:bodyPr wrap="none" rtlCol="0">
            <a:spAutoFit/>
          </a:bodyPr>
          <a:lstStyle/>
          <a:p>
            <a:r>
              <a:rPr lang="fa-IR" sz="2000" b="1" dirty="0" smtClean="0">
                <a:effectLst>
                  <a:outerShdw blurRad="38100" dist="38100" dir="2700000" algn="tl">
                    <a:srgbClr val="000000">
                      <a:alpha val="43137"/>
                    </a:srgbClr>
                  </a:outerShdw>
                </a:effectLst>
                <a:cs typeface="B Zar" panose="00000400000000000000" pitchFamily="2" charset="-78"/>
              </a:rPr>
              <a:t>گوناگونی اتم ها نسبتاً محدود است،ولی می توانند با یکدیگر ترکیب شده و تعداد بیشماری از مولکولها را به وجود آورند.</a:t>
            </a:r>
          </a:p>
          <a:p>
            <a:pPr algn="r"/>
            <a:r>
              <a:rPr lang="fa-IR" sz="2000" b="1" dirty="0">
                <a:effectLst>
                  <a:outerShdw blurRad="38100" dist="38100" dir="2700000" algn="tl">
                    <a:srgbClr val="000000">
                      <a:alpha val="43137"/>
                    </a:srgbClr>
                  </a:outerShdw>
                </a:effectLst>
                <a:cs typeface="B Zar" panose="00000400000000000000" pitchFamily="2" charset="-78"/>
              </a:rPr>
              <a:t> </a:t>
            </a:r>
            <a:r>
              <a:rPr lang="fa-IR" sz="2000" b="1" dirty="0" smtClean="0">
                <a:effectLst>
                  <a:outerShdw blurRad="38100" dist="38100" dir="2700000" algn="tl">
                    <a:srgbClr val="000000">
                      <a:alpha val="43137"/>
                    </a:srgbClr>
                  </a:outerShdw>
                </a:effectLst>
                <a:cs typeface="B Zar" panose="00000400000000000000" pitchFamily="2" charset="-78"/>
              </a:rPr>
              <a:t> مانند : مولکول آب – مولکول کربن دی اکسید – مولکولهای زنگ آهن</a:t>
            </a:r>
            <a:endParaRPr lang="en-US" sz="2000" b="1" dirty="0">
              <a:effectLst>
                <a:outerShdw blurRad="38100" dist="38100" dir="2700000" algn="tl">
                  <a:srgbClr val="000000">
                    <a:alpha val="43137"/>
                  </a:srgbClr>
                </a:outerShdw>
              </a:effectLst>
              <a:cs typeface="B Zar" panose="00000400000000000000" pitchFamily="2" charset="-78"/>
            </a:endParaRPr>
          </a:p>
        </p:txBody>
      </p:sp>
    </p:spTree>
    <p:extLst>
      <p:ext uri="{BB962C8B-B14F-4D97-AF65-F5344CB8AC3E}">
        <p14:creationId xmlns:p14="http://schemas.microsoft.com/office/powerpoint/2010/main" val="277657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27</a:t>
            </a:fld>
            <a:endParaRPr lang="en-US"/>
          </a:p>
        </p:txBody>
      </p:sp>
      <p:sp>
        <p:nvSpPr>
          <p:cNvPr id="7" name="TextBox 6"/>
          <p:cNvSpPr txBox="1"/>
          <p:nvPr/>
        </p:nvSpPr>
        <p:spPr>
          <a:xfrm>
            <a:off x="1103746" y="778741"/>
            <a:ext cx="10732654" cy="461665"/>
          </a:xfrm>
          <a:prstGeom prst="rect">
            <a:avLst/>
          </a:prstGeom>
          <a:noFill/>
        </p:spPr>
        <p:txBody>
          <a:bodyPr wrap="square" rtlCol="0">
            <a:spAutoFit/>
          </a:bodyPr>
          <a:lstStyle/>
          <a:p>
            <a:pPr algn="ctr"/>
            <a:r>
              <a:rPr lang="fa-IR" sz="2400" b="1" dirty="0" smtClean="0">
                <a:effectLst>
                  <a:outerShdw blurRad="38100" dist="38100" dir="2700000" algn="tl">
                    <a:srgbClr val="000000">
                      <a:alpha val="43137"/>
                    </a:srgbClr>
                  </a:outerShdw>
                </a:effectLst>
                <a:cs typeface="B Zar" panose="00000400000000000000" pitchFamily="2" charset="-78"/>
              </a:rPr>
              <a:t>ذره های سازنده ی برخی دیگر از عنصرها و بسیاری از ترکیبها ،</a:t>
            </a:r>
            <a:r>
              <a:rPr lang="fa-IR" sz="2400" b="1" dirty="0" smtClean="0">
                <a:solidFill>
                  <a:srgbClr val="FF0000"/>
                </a:solidFill>
                <a:effectLst>
                  <a:outerShdw blurRad="38100" dist="38100" dir="2700000" algn="tl">
                    <a:srgbClr val="000000">
                      <a:alpha val="43137"/>
                    </a:srgbClr>
                  </a:outerShdw>
                </a:effectLst>
                <a:cs typeface="B Zar" panose="00000400000000000000" pitchFamily="2" charset="-78"/>
              </a:rPr>
              <a:t>مولکولها </a:t>
            </a:r>
            <a:r>
              <a:rPr lang="fa-IR" sz="2400" b="1" dirty="0" smtClean="0">
                <a:effectLst>
                  <a:outerShdw blurRad="38100" dist="38100" dir="2700000" algn="tl">
                    <a:srgbClr val="000000">
                      <a:alpha val="43137"/>
                    </a:srgbClr>
                  </a:outerShdw>
                </a:effectLst>
                <a:cs typeface="B Zar" panose="00000400000000000000" pitchFamily="2" charset="-78"/>
              </a:rPr>
              <a:t>هستند.</a:t>
            </a:r>
            <a:endParaRPr lang="en-US" sz="2400" b="1" dirty="0">
              <a:effectLst>
                <a:outerShdw blurRad="38100" dist="38100" dir="2700000" algn="tl">
                  <a:srgbClr val="000000">
                    <a:alpha val="43137"/>
                  </a:srgbClr>
                </a:outerShdw>
              </a:effectLst>
              <a:cs typeface="B Zar" panose="00000400000000000000" pitchFamily="2" charset="-78"/>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1857" y="1240406"/>
            <a:ext cx="903885" cy="1106208"/>
          </a:xfrm>
          <a:prstGeom prst="rect">
            <a:avLst/>
          </a:prstGeom>
        </p:spPr>
      </p:pic>
      <p:sp>
        <p:nvSpPr>
          <p:cNvPr id="9" name="TextBox 8"/>
          <p:cNvSpPr txBox="1"/>
          <p:nvPr/>
        </p:nvSpPr>
        <p:spPr>
          <a:xfrm>
            <a:off x="460375" y="2409044"/>
            <a:ext cx="11338502" cy="461665"/>
          </a:xfrm>
          <a:prstGeom prst="rect">
            <a:avLst/>
          </a:prstGeom>
          <a:noFill/>
        </p:spPr>
        <p:txBody>
          <a:bodyPr wrap="square" rtlCol="0">
            <a:spAutoFit/>
          </a:bodyPr>
          <a:lstStyle/>
          <a:p>
            <a:pPr algn="ctr"/>
            <a:r>
              <a:rPr lang="fa-IR" sz="2400" b="1" dirty="0" smtClean="0">
                <a:solidFill>
                  <a:srgbClr val="0070C0"/>
                </a:solidFill>
                <a:effectLst>
                  <a:outerShdw blurRad="38100" dist="38100" dir="2700000" algn="tl">
                    <a:srgbClr val="000000">
                      <a:alpha val="43137"/>
                    </a:srgbClr>
                  </a:outerShdw>
                </a:effectLst>
                <a:cs typeface="B Zar" panose="00000400000000000000" pitchFamily="2" charset="-78"/>
              </a:rPr>
              <a:t>ویژگی موادی که از کنار هم قرار گرفتن مولکولها به وجود آمده اند،به </a:t>
            </a:r>
            <a:r>
              <a:rPr lang="fa-IR" sz="2400" b="1" dirty="0" smtClean="0">
                <a:solidFill>
                  <a:srgbClr val="FF0000"/>
                </a:solidFill>
                <a:effectLst>
                  <a:outerShdw blurRad="38100" dist="38100" dir="2700000" algn="tl">
                    <a:srgbClr val="000000">
                      <a:alpha val="43137"/>
                    </a:srgbClr>
                  </a:outerShdw>
                </a:effectLst>
                <a:cs typeface="B Zar" panose="00000400000000000000" pitchFamily="2" charset="-78"/>
              </a:rPr>
              <a:t>مولکولهای</a:t>
            </a:r>
            <a:r>
              <a:rPr lang="fa-IR" sz="2400" b="1" dirty="0" smtClean="0">
                <a:solidFill>
                  <a:srgbClr val="0070C0"/>
                </a:solidFill>
                <a:effectLst>
                  <a:outerShdw blurRad="38100" dist="38100" dir="2700000" algn="tl">
                    <a:srgbClr val="000000">
                      <a:alpha val="43137"/>
                    </a:srgbClr>
                  </a:outerShdw>
                </a:effectLst>
                <a:cs typeface="B Zar" panose="00000400000000000000" pitchFamily="2" charset="-78"/>
              </a:rPr>
              <a:t> آن مواد بستگی دارد.</a:t>
            </a:r>
            <a:endParaRPr lang="en-US" sz="2400" b="1" dirty="0">
              <a:solidFill>
                <a:srgbClr val="0070C0"/>
              </a:solidFill>
              <a:effectLst>
                <a:outerShdw blurRad="38100" dist="38100" dir="2700000" algn="tl">
                  <a:srgbClr val="000000">
                    <a:alpha val="43137"/>
                  </a:srgbClr>
                </a:outerShdw>
              </a:effectLst>
              <a:cs typeface="B Zar" panose="00000400000000000000" pitchFamily="2" charset="-78"/>
            </a:endParaRPr>
          </a:p>
        </p:txBody>
      </p:sp>
      <p:pic>
        <p:nvPicPr>
          <p:cNvPr id="3074" name="Picture 2" descr="ÙØªÛØ¬Ù ØªØµÙÛØ±Û Ø¨Ø±Ø§Û ØªØ¨Ø¯ÛÙ Ø§ØªÙ Ø¨Ù ÙÙÙÚ©ÙÙ"/>
          <p:cNvPicPr>
            <a:picLocks noChangeAspect="1" noChangeArrowheads="1"/>
          </p:cNvPicPr>
          <p:nvPr/>
        </p:nvPicPr>
        <p:blipFill rotWithShape="1">
          <a:blip r:embed="rId3">
            <a:extLst>
              <a:ext uri="{28A0092B-C50C-407E-A947-70E740481C1C}">
                <a14:useLocalDpi xmlns:a14="http://schemas.microsoft.com/office/drawing/2010/main" val="0"/>
              </a:ext>
            </a:extLst>
          </a:blip>
          <a:srcRect r="37339"/>
          <a:stretch/>
        </p:blipFill>
        <p:spPr bwMode="auto">
          <a:xfrm>
            <a:off x="838200" y="2933139"/>
            <a:ext cx="4759325" cy="2756353"/>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ÙØªÛØ¬Ù ØªØµÙÛØ±Û Ø¨Ø±Ø§Û Ø¹ÙØµØ± Ú¯ÙÚ¯Ø±Ø¯"/>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ÙØªÛØ¬Ù ØªØµÙÛØ±Û Ø¨Ø±Ø§Û Ø¹ÙØµØ± Ú¯ÙÚ¯Ø±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8998" y="3537567"/>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ÙØªÛØ¬Ù ØªØµÙÛØ±Û Ø¨Ø±Ø§Û Ø¹ÙØµØ± Ú¯ÙÚ¯Ø±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9229" y="3556955"/>
            <a:ext cx="3496971" cy="194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barn(inVertical)">
                                      <p:cBhvr>
                                        <p:cTn id="27" dur="5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080"/>
                                        </p:tgtEl>
                                        <p:attrNameLst>
                                          <p:attrName>style.visibility</p:attrName>
                                        </p:attrNameLst>
                                      </p:cBhvr>
                                      <p:to>
                                        <p:strVal val="visible"/>
                                      </p:to>
                                    </p:set>
                                    <p:animEffect transition="in" filter="fade">
                                      <p:cBhvr>
                                        <p:cTn id="32" dur="1000"/>
                                        <p:tgtEl>
                                          <p:spTgt spid="3080"/>
                                        </p:tgtEl>
                                      </p:cBhvr>
                                    </p:animEffect>
                                    <p:anim calcmode="lin" valueType="num">
                                      <p:cBhvr>
                                        <p:cTn id="33" dur="1000" fill="hold"/>
                                        <p:tgtEl>
                                          <p:spTgt spid="3080"/>
                                        </p:tgtEl>
                                        <p:attrNameLst>
                                          <p:attrName>ppt_x</p:attrName>
                                        </p:attrNameLst>
                                      </p:cBhvr>
                                      <p:tavLst>
                                        <p:tav tm="0">
                                          <p:val>
                                            <p:strVal val="#ppt_x"/>
                                          </p:val>
                                        </p:tav>
                                        <p:tav tm="100000">
                                          <p:val>
                                            <p:strVal val="#ppt_x"/>
                                          </p:val>
                                        </p:tav>
                                      </p:tavLst>
                                    </p:anim>
                                    <p:anim calcmode="lin" valueType="num">
                                      <p:cBhvr>
                                        <p:cTn id="34"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084"/>
                                        </p:tgtEl>
                                        <p:attrNameLst>
                                          <p:attrName>style.visibility</p:attrName>
                                        </p:attrNameLst>
                                      </p:cBhvr>
                                      <p:to>
                                        <p:strVal val="visible"/>
                                      </p:to>
                                    </p:set>
                                    <p:animEffect transition="in" filter="fade">
                                      <p:cBhvr>
                                        <p:cTn id="39" dur="1000"/>
                                        <p:tgtEl>
                                          <p:spTgt spid="3084"/>
                                        </p:tgtEl>
                                      </p:cBhvr>
                                    </p:animEffect>
                                    <p:anim calcmode="lin" valueType="num">
                                      <p:cBhvr>
                                        <p:cTn id="40" dur="1000" fill="hold"/>
                                        <p:tgtEl>
                                          <p:spTgt spid="3084"/>
                                        </p:tgtEl>
                                        <p:attrNameLst>
                                          <p:attrName>ppt_x</p:attrName>
                                        </p:attrNameLst>
                                      </p:cBhvr>
                                      <p:tavLst>
                                        <p:tav tm="0">
                                          <p:val>
                                            <p:strVal val="#ppt_x"/>
                                          </p:val>
                                        </p:tav>
                                        <p:tav tm="100000">
                                          <p:val>
                                            <p:strVal val="#ppt_x"/>
                                          </p:val>
                                        </p:tav>
                                      </p:tavLst>
                                    </p:anim>
                                    <p:anim calcmode="lin" valueType="num">
                                      <p:cBhvr>
                                        <p:cTn id="41" dur="1000" fill="hold"/>
                                        <p:tgtEl>
                                          <p:spTgt spid="30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28</a:t>
            </a:fld>
            <a:endParaRPr lang="en-US"/>
          </a:p>
        </p:txBody>
      </p:sp>
      <p:sp>
        <p:nvSpPr>
          <p:cNvPr id="7" name="TextBox 6"/>
          <p:cNvSpPr txBox="1"/>
          <p:nvPr/>
        </p:nvSpPr>
        <p:spPr>
          <a:xfrm>
            <a:off x="5163128" y="508000"/>
            <a:ext cx="942887" cy="461665"/>
          </a:xfrm>
          <a:prstGeom prst="rect">
            <a:avLst/>
          </a:prstGeom>
          <a:noFill/>
        </p:spPr>
        <p:txBody>
          <a:bodyPr wrap="none" rtlCol="0">
            <a:spAutoFit/>
          </a:bodyPr>
          <a:lstStyle/>
          <a:p>
            <a:r>
              <a:rPr lang="fa-IR" sz="2400" b="1" dirty="0" smtClean="0">
                <a:solidFill>
                  <a:srgbClr val="FF0000"/>
                </a:solidFill>
                <a:effectLst>
                  <a:outerShdw blurRad="38100" dist="38100" dir="2700000" algn="tl">
                    <a:srgbClr val="000000">
                      <a:alpha val="43137"/>
                    </a:srgbClr>
                  </a:outerShdw>
                </a:effectLst>
                <a:cs typeface="B Zar" panose="00000400000000000000" pitchFamily="2" charset="-78"/>
              </a:rPr>
              <a:t>ترکیب</a:t>
            </a:r>
            <a:endParaRPr lang="en-US" sz="2400" b="1" dirty="0">
              <a:solidFill>
                <a:srgbClr val="FF0000"/>
              </a:solidFill>
              <a:effectLst>
                <a:outerShdw blurRad="38100" dist="38100" dir="2700000" algn="tl">
                  <a:srgbClr val="000000">
                    <a:alpha val="43137"/>
                  </a:srgbClr>
                </a:outerShdw>
              </a:effectLst>
              <a:cs typeface="B Zar" panose="00000400000000000000" pitchFamily="2" charset="-78"/>
            </a:endParaRPr>
          </a:p>
        </p:txBody>
      </p:sp>
      <p:sp>
        <p:nvSpPr>
          <p:cNvPr id="2" name="TextBox 1"/>
          <p:cNvSpPr txBox="1"/>
          <p:nvPr/>
        </p:nvSpPr>
        <p:spPr>
          <a:xfrm>
            <a:off x="1629064" y="1444048"/>
            <a:ext cx="9461244" cy="523220"/>
          </a:xfrm>
          <a:prstGeom prst="rect">
            <a:avLst/>
          </a:prstGeom>
          <a:noFill/>
        </p:spPr>
        <p:txBody>
          <a:bodyPr wrap="none" rtlCol="0">
            <a:spAutoFit/>
          </a:bodyPr>
          <a:lstStyle/>
          <a:p>
            <a:r>
              <a:rPr lang="fa-IR" sz="2800" dirty="0" smtClean="0">
                <a:solidFill>
                  <a:srgbClr val="C00000"/>
                </a:solidFill>
                <a:effectLst>
                  <a:outerShdw blurRad="38100" dist="38100" dir="2700000" algn="tl">
                    <a:srgbClr val="000000">
                      <a:alpha val="43137"/>
                    </a:srgbClr>
                  </a:outerShdw>
                </a:effectLst>
                <a:cs typeface="B Zar" panose="00000400000000000000" pitchFamily="2" charset="-78"/>
              </a:rPr>
              <a:t>به ماده ی خالصی که ذره های سازنده آن از اتصال دو یا چند اتم متفاوت ساخته شده اند. </a:t>
            </a:r>
            <a:endParaRPr lang="en-US" sz="2800" dirty="0">
              <a:solidFill>
                <a:srgbClr val="C00000"/>
              </a:solidFill>
              <a:effectLst>
                <a:outerShdw blurRad="38100" dist="38100" dir="2700000" algn="tl">
                  <a:srgbClr val="000000">
                    <a:alpha val="43137"/>
                  </a:srgbClr>
                </a:outerShdw>
              </a:effectLst>
              <a:cs typeface="B Zar" panose="00000400000000000000" pitchFamily="2" charset="-78"/>
            </a:endParaRPr>
          </a:p>
        </p:txBody>
      </p:sp>
      <p:pic>
        <p:nvPicPr>
          <p:cNvPr id="4098" name="Picture 2" descr="ÙØªÛØ¬Ù ØªØµÙÛØ±Û Ø¨Ø±Ø§Û ØªØ±Ú©ÛØ¨ Ø¢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2869840"/>
            <a:ext cx="2770341" cy="268121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ÙØªÛØ¬Ù ØªØµÙÛØ±Û Ø¨Ø±Ø§Û ØªØ±Ú©ÛØ¨ Ú©Ø±Ø¨Ù Ø¯Û Ø§Ú©Ø³Û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ÙØªÛØ¬Ù ØªØµÙÛØ±Û Ø¨Ø±Ø§Û ØªØ±Ú©ÛØ¨ Ú©Ø±Ø¨Ù Ø¯Û Ø§Ú©Ø³Û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031998"/>
            <a:ext cx="2712828" cy="205884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ÙØªÛØ¬Ù ØªØµÙÛØ±Û Ø¨Ø±Ø§Û ØªØ±Ú©ÛØ¨ Ø¢ÙÙÙÛØ§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511" y="3862965"/>
            <a:ext cx="178117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ÙØªÛØ¬Ù ØªØµÙÛØ±Û Ø¨Ø±Ø§Û Ú¯ÙÚ¯Ø±Ø¯ Ø¯Û Ø§Ú©Ø³Û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6181" y="3061419"/>
            <a:ext cx="2056019" cy="172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60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barn(inVertical)">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106"/>
                                        </p:tgtEl>
                                        <p:attrNameLst>
                                          <p:attrName>style.visibility</p:attrName>
                                        </p:attrNameLst>
                                      </p:cBhvr>
                                      <p:to>
                                        <p:strVal val="visible"/>
                                      </p:to>
                                    </p:set>
                                    <p:anim calcmode="lin" valueType="num">
                                      <p:cBhvr additive="base">
                                        <p:cTn id="16" dur="500" fill="hold"/>
                                        <p:tgtEl>
                                          <p:spTgt spid="4106"/>
                                        </p:tgtEl>
                                        <p:attrNameLst>
                                          <p:attrName>ppt_x</p:attrName>
                                        </p:attrNameLst>
                                      </p:cBhvr>
                                      <p:tavLst>
                                        <p:tav tm="0">
                                          <p:val>
                                            <p:strVal val="#ppt_x"/>
                                          </p:val>
                                        </p:tav>
                                        <p:tav tm="100000">
                                          <p:val>
                                            <p:strVal val="#ppt_x"/>
                                          </p:val>
                                        </p:tav>
                                      </p:tavLst>
                                    </p:anim>
                                    <p:anim calcmode="lin" valueType="num">
                                      <p:cBhvr additive="base">
                                        <p:cTn id="17"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108"/>
                                        </p:tgtEl>
                                        <p:attrNameLst>
                                          <p:attrName>style.visibility</p:attrName>
                                        </p:attrNameLst>
                                      </p:cBhvr>
                                      <p:to>
                                        <p:strVal val="visible"/>
                                      </p:to>
                                    </p:set>
                                    <p:animEffect transition="in" filter="fade">
                                      <p:cBhvr>
                                        <p:cTn id="22" dur="1000"/>
                                        <p:tgtEl>
                                          <p:spTgt spid="4108"/>
                                        </p:tgtEl>
                                      </p:cBhvr>
                                    </p:animEffect>
                                    <p:anim calcmode="lin" valueType="num">
                                      <p:cBhvr>
                                        <p:cTn id="23" dur="1000" fill="hold"/>
                                        <p:tgtEl>
                                          <p:spTgt spid="4108"/>
                                        </p:tgtEl>
                                        <p:attrNameLst>
                                          <p:attrName>ppt_x</p:attrName>
                                        </p:attrNameLst>
                                      </p:cBhvr>
                                      <p:tavLst>
                                        <p:tav tm="0">
                                          <p:val>
                                            <p:strVal val="#ppt_x"/>
                                          </p:val>
                                        </p:tav>
                                        <p:tav tm="100000">
                                          <p:val>
                                            <p:strVal val="#ppt_x"/>
                                          </p:val>
                                        </p:tav>
                                      </p:tavLst>
                                    </p:anim>
                                    <p:anim calcmode="lin" valueType="num">
                                      <p:cBhvr>
                                        <p:cTn id="24" dur="1000" fill="hold"/>
                                        <p:tgtEl>
                                          <p:spTgt spid="410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112"/>
                                        </p:tgtEl>
                                        <p:attrNameLst>
                                          <p:attrName>style.visibility</p:attrName>
                                        </p:attrNameLst>
                                      </p:cBhvr>
                                      <p:to>
                                        <p:strVal val="visible"/>
                                      </p:to>
                                    </p:set>
                                    <p:anim calcmode="lin" valueType="num">
                                      <p:cBhvr additive="base">
                                        <p:cTn id="29" dur="500" fill="hold"/>
                                        <p:tgtEl>
                                          <p:spTgt spid="4112"/>
                                        </p:tgtEl>
                                        <p:attrNameLst>
                                          <p:attrName>ppt_x</p:attrName>
                                        </p:attrNameLst>
                                      </p:cBhvr>
                                      <p:tavLst>
                                        <p:tav tm="0">
                                          <p:val>
                                            <p:strVal val="#ppt_x"/>
                                          </p:val>
                                        </p:tav>
                                        <p:tav tm="100000">
                                          <p:val>
                                            <p:strVal val="#ppt_x"/>
                                          </p:val>
                                        </p:tav>
                                      </p:tavLst>
                                    </p:anim>
                                    <p:anim calcmode="lin" valueType="num">
                                      <p:cBhvr additive="base">
                                        <p:cTn id="30" dur="500" fill="hold"/>
                                        <p:tgtEl>
                                          <p:spTgt spid="4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29</a:t>
            </a:fld>
            <a:endParaRPr lang="en-US"/>
          </a:p>
        </p:txBody>
      </p:sp>
      <p:sp>
        <p:nvSpPr>
          <p:cNvPr id="7" name="TextBox 6"/>
          <p:cNvSpPr txBox="1"/>
          <p:nvPr/>
        </p:nvSpPr>
        <p:spPr>
          <a:xfrm>
            <a:off x="5163128" y="508000"/>
            <a:ext cx="942887" cy="461665"/>
          </a:xfrm>
          <a:prstGeom prst="rect">
            <a:avLst/>
          </a:prstGeom>
          <a:noFill/>
        </p:spPr>
        <p:txBody>
          <a:bodyPr wrap="none" rtlCol="0">
            <a:spAutoFit/>
          </a:bodyPr>
          <a:lstStyle/>
          <a:p>
            <a:r>
              <a:rPr lang="fa-IR" sz="2400" b="1" dirty="0" smtClean="0">
                <a:solidFill>
                  <a:srgbClr val="FF0000"/>
                </a:solidFill>
                <a:effectLst>
                  <a:outerShdw blurRad="38100" dist="38100" dir="2700000" algn="tl">
                    <a:srgbClr val="000000">
                      <a:alpha val="43137"/>
                    </a:srgbClr>
                  </a:outerShdw>
                </a:effectLst>
                <a:cs typeface="B Zar" panose="00000400000000000000" pitchFamily="2" charset="-78"/>
              </a:rPr>
              <a:t>ترکیب</a:t>
            </a:r>
            <a:endParaRPr lang="en-US" sz="2400" b="1" dirty="0">
              <a:solidFill>
                <a:srgbClr val="FF0000"/>
              </a:solidFill>
              <a:effectLst>
                <a:outerShdw blurRad="38100" dist="38100" dir="2700000" algn="tl">
                  <a:srgbClr val="000000">
                    <a:alpha val="43137"/>
                  </a:srgbClr>
                </a:outerShdw>
              </a:effectLst>
              <a:cs typeface="B Zar" panose="00000400000000000000" pitchFamily="2" charset="-78"/>
            </a:endParaRPr>
          </a:p>
        </p:txBody>
      </p:sp>
      <p:sp>
        <p:nvSpPr>
          <p:cNvPr id="8" name="TextBox 7"/>
          <p:cNvSpPr txBox="1"/>
          <p:nvPr/>
        </p:nvSpPr>
        <p:spPr>
          <a:xfrm>
            <a:off x="2728191" y="1194666"/>
            <a:ext cx="7600157" cy="523220"/>
          </a:xfrm>
          <a:prstGeom prst="rect">
            <a:avLst/>
          </a:prstGeom>
          <a:noFill/>
        </p:spPr>
        <p:txBody>
          <a:bodyPr wrap="none" rtlCol="0">
            <a:spAutoFit/>
          </a:bodyPr>
          <a:lstStyle/>
          <a:p>
            <a:r>
              <a:rPr lang="fa-IR" sz="2800" dirty="0" smtClean="0">
                <a:solidFill>
                  <a:srgbClr val="C00000"/>
                </a:solidFill>
                <a:effectLst>
                  <a:outerShdw blurRad="38100" dist="38100" dir="2700000" algn="tl">
                    <a:srgbClr val="000000">
                      <a:alpha val="43137"/>
                    </a:srgbClr>
                  </a:outerShdw>
                </a:effectLst>
                <a:cs typeface="B Zar" panose="00000400000000000000" pitchFamily="2" charset="-78"/>
              </a:rPr>
              <a:t>به موادی که از دو یا چند جزء متفاوت تشکیل شده اند،مانند نفت خام. </a:t>
            </a:r>
            <a:endParaRPr lang="en-US" sz="2800" dirty="0">
              <a:solidFill>
                <a:srgbClr val="C00000"/>
              </a:solidFill>
              <a:effectLst>
                <a:outerShdw blurRad="38100" dist="38100" dir="2700000" algn="tl">
                  <a:srgbClr val="000000">
                    <a:alpha val="43137"/>
                  </a:srgbClr>
                </a:outerShdw>
              </a:effectLst>
              <a:cs typeface="B Zar" panose="00000400000000000000" pitchFamily="2" charset="-78"/>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4114" y="1651211"/>
            <a:ext cx="903885" cy="1106208"/>
          </a:xfrm>
          <a:prstGeom prst="rect">
            <a:avLst/>
          </a:prstGeom>
        </p:spPr>
      </p:pic>
      <p:sp>
        <p:nvSpPr>
          <p:cNvPr id="11" name="TextBox 10"/>
          <p:cNvSpPr txBox="1"/>
          <p:nvPr/>
        </p:nvSpPr>
        <p:spPr>
          <a:xfrm>
            <a:off x="262371" y="1880252"/>
            <a:ext cx="10581743" cy="954107"/>
          </a:xfrm>
          <a:prstGeom prst="rect">
            <a:avLst/>
          </a:prstGeom>
          <a:noFill/>
        </p:spPr>
        <p:txBody>
          <a:bodyPr wrap="none" rtlCol="0">
            <a:spAutoFit/>
          </a:bodyPr>
          <a:lstStyle/>
          <a:p>
            <a:r>
              <a:rPr lang="fa-IR" sz="2800" dirty="0" smtClean="0">
                <a:solidFill>
                  <a:srgbClr val="002060"/>
                </a:solidFill>
                <a:effectLst>
                  <a:outerShdw blurRad="38100" dist="38100" dir="2700000" algn="tl">
                    <a:srgbClr val="000000">
                      <a:alpha val="43137"/>
                    </a:srgbClr>
                  </a:outerShdw>
                </a:effectLst>
                <a:cs typeface="B Zar" panose="00000400000000000000" pitchFamily="2" charset="-78"/>
              </a:rPr>
              <a:t>بیش تر مواد موجود در طبیعت مخلوط هستند،به طوری که شاید به ندرت بتوان یک ماده ی خالص،</a:t>
            </a:r>
          </a:p>
          <a:p>
            <a:pPr algn="r"/>
            <a:r>
              <a:rPr lang="fa-IR" sz="2800" dirty="0" smtClean="0">
                <a:solidFill>
                  <a:srgbClr val="002060"/>
                </a:solidFill>
                <a:effectLst>
                  <a:outerShdw blurRad="38100" dist="38100" dir="2700000" algn="tl">
                    <a:srgbClr val="000000">
                      <a:alpha val="43137"/>
                    </a:srgbClr>
                  </a:outerShdw>
                </a:effectLst>
                <a:cs typeface="B Zar" panose="00000400000000000000" pitchFamily="2" charset="-78"/>
              </a:rPr>
              <a:t>مطابق تعریف علمی آن یافت.</a:t>
            </a:r>
            <a:endParaRPr lang="en-US" sz="2800" dirty="0">
              <a:solidFill>
                <a:srgbClr val="002060"/>
              </a:solidFill>
              <a:effectLst>
                <a:outerShdw blurRad="38100" dist="38100" dir="2700000" algn="tl">
                  <a:srgbClr val="000000">
                    <a:alpha val="43137"/>
                  </a:srgbClr>
                </a:outerShdw>
              </a:effectLst>
              <a:cs typeface="B Zar" panose="00000400000000000000" pitchFamily="2" charset="-78"/>
            </a:endParaRPr>
          </a:p>
        </p:txBody>
      </p:sp>
      <p:sp>
        <p:nvSpPr>
          <p:cNvPr id="2" name="TextBox 1"/>
          <p:cNvSpPr txBox="1"/>
          <p:nvPr/>
        </p:nvSpPr>
        <p:spPr>
          <a:xfrm>
            <a:off x="1933575" y="3332685"/>
            <a:ext cx="8978740" cy="369332"/>
          </a:xfrm>
          <a:prstGeom prst="rect">
            <a:avLst/>
          </a:prstGeom>
          <a:noFill/>
        </p:spPr>
        <p:txBody>
          <a:bodyPr wrap="none" rtlCol="0">
            <a:spAutoFit/>
          </a:bodyPr>
          <a:lstStyle/>
          <a:p>
            <a:r>
              <a:rPr lang="fa-IR" b="1" dirty="0" smtClean="0">
                <a:effectLst>
                  <a:outerShdw blurRad="38100" dist="38100" dir="2700000" algn="tl">
                    <a:srgbClr val="000000">
                      <a:alpha val="43137"/>
                    </a:srgbClr>
                  </a:outerShdw>
                </a:effectLst>
                <a:cs typeface="B Zar" panose="00000400000000000000" pitchFamily="2" charset="-78"/>
              </a:rPr>
              <a:t>هوا مخلوطی همگن از گازهای :</a:t>
            </a:r>
            <a:r>
              <a:rPr lang="fa-IR" b="1" dirty="0" smtClean="0">
                <a:solidFill>
                  <a:srgbClr val="FF0000"/>
                </a:solidFill>
                <a:effectLst>
                  <a:outerShdw blurRad="38100" dist="38100" dir="2700000" algn="tl">
                    <a:srgbClr val="000000">
                      <a:alpha val="43137"/>
                    </a:srgbClr>
                  </a:outerShdw>
                </a:effectLst>
                <a:cs typeface="B Zar" panose="00000400000000000000" pitchFamily="2" charset="-78"/>
              </a:rPr>
              <a:t>نیتروژن-اکسیژن-آرگون-کربن دی اکسید-نئون-آمونیاک-هلیم –متان و...</a:t>
            </a:r>
            <a:endParaRPr lang="en-US" b="1" dirty="0">
              <a:effectLst>
                <a:outerShdw blurRad="38100" dist="38100" dir="2700000" algn="tl">
                  <a:srgbClr val="000000">
                    <a:alpha val="43137"/>
                  </a:srgbClr>
                </a:outerShdw>
              </a:effectLst>
              <a:cs typeface="B Zar" panose="00000400000000000000" pitchFamily="2" charset="-78"/>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5089" y="3450676"/>
            <a:ext cx="903885" cy="1106208"/>
          </a:xfrm>
          <a:prstGeom prst="rect">
            <a:avLst/>
          </a:prstGeom>
        </p:spPr>
      </p:pic>
      <p:sp>
        <p:nvSpPr>
          <p:cNvPr id="3" name="TextBox 2"/>
          <p:cNvSpPr txBox="1"/>
          <p:nvPr/>
        </p:nvSpPr>
        <p:spPr>
          <a:xfrm>
            <a:off x="1755806" y="3920819"/>
            <a:ext cx="8975534" cy="830997"/>
          </a:xfrm>
          <a:prstGeom prst="rect">
            <a:avLst/>
          </a:prstGeom>
          <a:noFill/>
        </p:spPr>
        <p:txBody>
          <a:bodyPr wrap="none" rtlCol="0">
            <a:spAutoFit/>
          </a:bodyPr>
          <a:lstStyle/>
          <a:p>
            <a:r>
              <a:rPr lang="fa-IR" sz="2400" dirty="0" smtClean="0">
                <a:effectLst>
                  <a:outerShdw blurRad="38100" dist="38100" dir="2700000" algn="tl">
                    <a:srgbClr val="000000">
                      <a:alpha val="43137"/>
                    </a:srgbClr>
                  </a:outerShdw>
                </a:effectLst>
                <a:cs typeface="B Zar" panose="00000400000000000000" pitchFamily="2" charset="-78"/>
              </a:rPr>
              <a:t>برخی اتم ها تمایل دارند که همیشه تک اتمی باقی بمانند و با اتم های دیگر پیوند برقرار نمی کنند.</a:t>
            </a:r>
          </a:p>
          <a:p>
            <a:pPr algn="r"/>
            <a:r>
              <a:rPr lang="fa-IR" sz="2400" dirty="0" smtClean="0">
                <a:effectLst>
                  <a:outerShdw blurRad="38100" dist="38100" dir="2700000" algn="tl">
                    <a:srgbClr val="000000">
                      <a:alpha val="43137"/>
                    </a:srgbClr>
                  </a:outerShdw>
                </a:effectLst>
                <a:cs typeface="B Zar" panose="00000400000000000000" pitchFamily="2" charset="-78"/>
              </a:rPr>
              <a:t>معروف به گازهای بی اثر یا نجیب: هلیم-نئون- و...</a:t>
            </a:r>
            <a:endParaRPr lang="en-US" sz="2400" dirty="0">
              <a:effectLst>
                <a:outerShdw blurRad="38100" dist="38100" dir="2700000" algn="tl">
                  <a:srgbClr val="000000">
                    <a:alpha val="43137"/>
                  </a:srgbClr>
                </a:outerShdw>
              </a:effectLst>
              <a:cs typeface="B Zar" panose="00000400000000000000" pitchFamily="2" charset="-78"/>
            </a:endParaRPr>
          </a:p>
        </p:txBody>
      </p:sp>
      <p:sp>
        <p:nvSpPr>
          <p:cNvPr id="13" name="TextBox 12"/>
          <p:cNvSpPr txBox="1"/>
          <p:nvPr/>
        </p:nvSpPr>
        <p:spPr>
          <a:xfrm>
            <a:off x="1551326" y="5239877"/>
            <a:ext cx="9180014" cy="369332"/>
          </a:xfrm>
          <a:prstGeom prst="rect">
            <a:avLst/>
          </a:prstGeom>
          <a:noFill/>
        </p:spPr>
        <p:txBody>
          <a:bodyPr wrap="square" rtlCol="0">
            <a:spAutoFit/>
          </a:bodyPr>
          <a:lstStyle/>
          <a:p>
            <a:pPr algn="ctr"/>
            <a:r>
              <a:rPr lang="fa-IR" b="1" dirty="0" smtClean="0">
                <a:effectLst>
                  <a:outerShdw blurRad="38100" dist="38100" dir="2700000" algn="tl">
                    <a:srgbClr val="000000">
                      <a:alpha val="43137"/>
                    </a:srgbClr>
                  </a:outerShdw>
                </a:effectLst>
                <a:cs typeface="B Zar" panose="00000400000000000000" pitchFamily="2" charset="-78"/>
              </a:rPr>
              <a:t>ساده ترین اتم شناخته شده ، اتم هیدروژن است زیرا هسته آنها از یک پروتون ساخته شده است و نوترون ندارد</a:t>
            </a:r>
            <a:endParaRPr lang="en-US" b="1" dirty="0">
              <a:effectLst>
                <a:outerShdw blurRad="38100" dist="38100" dir="2700000" algn="tl">
                  <a:srgbClr val="000000">
                    <a:alpha val="43137"/>
                  </a:srgbClr>
                </a:outerShdw>
              </a:effectLst>
              <a:cs typeface="B Zar" panose="00000400000000000000" pitchFamily="2" charset="-78"/>
            </a:endParaRPr>
          </a:p>
        </p:txBody>
      </p:sp>
    </p:spTree>
    <p:extLst>
      <p:ext uri="{BB962C8B-B14F-4D97-AF65-F5344CB8AC3E}">
        <p14:creationId xmlns:p14="http://schemas.microsoft.com/office/powerpoint/2010/main" val="48080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 grpId="0"/>
      <p:bldP spid="3"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3</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sp>
        <p:nvSpPr>
          <p:cNvPr id="9" name="TextBox 8"/>
          <p:cNvSpPr txBox="1"/>
          <p:nvPr/>
        </p:nvSpPr>
        <p:spPr>
          <a:xfrm>
            <a:off x="9255716" y="741855"/>
            <a:ext cx="2751074" cy="523220"/>
          </a:xfrm>
          <a:prstGeom prst="rect">
            <a:avLst/>
          </a:prstGeom>
          <a:noFill/>
        </p:spPr>
        <p:txBody>
          <a:bodyPr wrap="none" rtlCol="0">
            <a:spAutoFit/>
          </a:bodyPr>
          <a:lstStyle/>
          <a:p>
            <a:r>
              <a:rPr lang="fa-IR" sz="2800" b="1" dirty="0" smtClean="0">
                <a:solidFill>
                  <a:srgbClr val="FF0000"/>
                </a:solidFill>
                <a:effectLst>
                  <a:outerShdw blurRad="38100" dist="38100" dir="2700000" algn="tl">
                    <a:srgbClr val="000000">
                      <a:alpha val="43137"/>
                    </a:srgbClr>
                  </a:outerShdw>
                </a:effectLst>
                <a:cs typeface="B Zar" panose="00000400000000000000" pitchFamily="2" charset="-78"/>
              </a:rPr>
              <a:t>**</a:t>
            </a:r>
            <a:r>
              <a:rPr lang="fa-IR" sz="2800" b="1" dirty="0" smtClean="0">
                <a:effectLst>
                  <a:outerShdw blurRad="38100" dist="38100" dir="2700000" algn="tl">
                    <a:srgbClr val="000000">
                      <a:alpha val="43137"/>
                    </a:srgbClr>
                  </a:outerShdw>
                </a:effectLst>
                <a:cs typeface="B Zar" panose="00000400000000000000" pitchFamily="2" charset="-78"/>
              </a:rPr>
              <a:t>ویژگی های ماده</a:t>
            </a:r>
            <a:endParaRPr lang="en-US" sz="2800" b="1" dirty="0">
              <a:effectLst>
                <a:outerShdw blurRad="38100" dist="38100" dir="2700000" algn="tl">
                  <a:srgbClr val="000000">
                    <a:alpha val="43137"/>
                  </a:srgbClr>
                </a:outerShdw>
              </a:effectLst>
              <a:cs typeface="B Zar" panose="00000400000000000000" pitchFamily="2" charset="-78"/>
            </a:endParaRPr>
          </a:p>
        </p:txBody>
      </p:sp>
      <p:cxnSp>
        <p:nvCxnSpPr>
          <p:cNvPr id="11" name="Elbow Connector 10"/>
          <p:cNvCxnSpPr/>
          <p:nvPr/>
        </p:nvCxnSpPr>
        <p:spPr>
          <a:xfrm rot="10800000" flipV="1">
            <a:off x="7191376" y="1381123"/>
            <a:ext cx="4257677" cy="45720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676275" y="1228725"/>
            <a:ext cx="6419850" cy="609600"/>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fa-IR" sz="3200" dirty="0" smtClean="0">
                <a:solidFill>
                  <a:schemeClr val="tx1"/>
                </a:solidFill>
                <a:effectLst>
                  <a:outerShdw blurRad="38100" dist="38100" dir="2700000" algn="tl">
                    <a:srgbClr val="000000">
                      <a:alpha val="43137"/>
                    </a:srgbClr>
                  </a:outerShdw>
                </a:effectLst>
                <a:cs typeface="B Zar" panose="00000400000000000000" pitchFamily="2" charset="-78"/>
              </a:rPr>
              <a:t>1-هرماده حجم دارد و فضایی را اشغال می کند.</a:t>
            </a:r>
            <a:endParaRPr lang="en-US" sz="3200" dirty="0">
              <a:solidFill>
                <a:schemeClr val="tx1"/>
              </a:solidFill>
              <a:effectLst>
                <a:outerShdw blurRad="38100" dist="38100" dir="2700000" algn="tl">
                  <a:srgbClr val="000000">
                    <a:alpha val="43137"/>
                  </a:srgbClr>
                </a:outerShdw>
              </a:effectLst>
              <a:cs typeface="B Zar" panose="00000400000000000000" pitchFamily="2" charset="-78"/>
            </a:endParaRPr>
          </a:p>
        </p:txBody>
      </p:sp>
      <p:sp>
        <p:nvSpPr>
          <p:cNvPr id="16" name="Rounded Rectangle 15"/>
          <p:cNvSpPr/>
          <p:nvPr/>
        </p:nvSpPr>
        <p:spPr>
          <a:xfrm>
            <a:off x="676275" y="1874713"/>
            <a:ext cx="10248900" cy="609600"/>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fa-IR" sz="3200" dirty="0" smtClean="0">
                <a:solidFill>
                  <a:schemeClr val="tx1"/>
                </a:solidFill>
                <a:effectLst>
                  <a:outerShdw blurRad="38100" dist="38100" dir="2700000" algn="tl">
                    <a:srgbClr val="000000">
                      <a:alpha val="43137"/>
                    </a:srgbClr>
                  </a:outerShdw>
                </a:effectLst>
                <a:cs typeface="B Zar" panose="00000400000000000000" pitchFamily="2" charset="-78"/>
              </a:rPr>
              <a:t>2-هرماده جرم دارد و جرم یک جسم،مقدار ماده تشکیل دهنده ی آن جسم است.</a:t>
            </a:r>
            <a:endParaRPr lang="en-US" sz="3200" dirty="0">
              <a:solidFill>
                <a:schemeClr val="tx1"/>
              </a:solidFill>
              <a:effectLst>
                <a:outerShdw blurRad="38100" dist="38100" dir="2700000" algn="tl">
                  <a:srgbClr val="000000">
                    <a:alpha val="43137"/>
                  </a:srgbClr>
                </a:outerShdw>
              </a:effectLst>
              <a:cs typeface="B Zar" panose="00000400000000000000" pitchFamily="2" charset="-78"/>
            </a:endParaRPr>
          </a:p>
        </p:txBody>
      </p:sp>
      <p:sp>
        <p:nvSpPr>
          <p:cNvPr id="17" name="Rounded Rectangle 16"/>
          <p:cNvSpPr/>
          <p:nvPr/>
        </p:nvSpPr>
        <p:spPr>
          <a:xfrm>
            <a:off x="742951" y="2640011"/>
            <a:ext cx="6419850" cy="609600"/>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fa-IR" sz="3200" dirty="0" smtClean="0">
                <a:solidFill>
                  <a:schemeClr val="tx1"/>
                </a:solidFill>
                <a:effectLst>
                  <a:outerShdw blurRad="38100" dist="38100" dir="2700000" algn="tl">
                    <a:srgbClr val="000000">
                      <a:alpha val="43137"/>
                    </a:srgbClr>
                  </a:outerShdw>
                </a:effectLst>
                <a:cs typeface="B Zar" panose="00000400000000000000" pitchFamily="2" charset="-78"/>
              </a:rPr>
              <a:t>3-ماده از ذرات بسیار کوچک تشکیل شده است.</a:t>
            </a:r>
            <a:endParaRPr lang="en-US" sz="3200" dirty="0">
              <a:solidFill>
                <a:schemeClr val="tx1"/>
              </a:solidFill>
              <a:effectLst>
                <a:outerShdw blurRad="38100" dist="38100" dir="2700000" algn="tl">
                  <a:srgbClr val="000000">
                    <a:alpha val="43137"/>
                  </a:srgbClr>
                </a:outerShdw>
              </a:effectLst>
              <a:cs typeface="B Zar" panose="00000400000000000000" pitchFamily="2" charset="-78"/>
            </a:endParaRPr>
          </a:p>
        </p:txBody>
      </p:sp>
      <p:pic>
        <p:nvPicPr>
          <p:cNvPr id="18" name="Picture 17"/>
          <p:cNvPicPr>
            <a:picLocks noChangeAspect="1"/>
          </p:cNvPicPr>
          <p:nvPr/>
        </p:nvPicPr>
        <p:blipFill>
          <a:blip r:embed="rId2"/>
          <a:stretch>
            <a:fillRect/>
          </a:stretch>
        </p:blipFill>
        <p:spPr>
          <a:xfrm>
            <a:off x="742951" y="3716498"/>
            <a:ext cx="3962400" cy="2457131"/>
          </a:xfrm>
          <a:prstGeom prst="rect">
            <a:avLst/>
          </a:prstGeom>
        </p:spPr>
      </p:pic>
      <p:pic>
        <p:nvPicPr>
          <p:cNvPr id="19" name="Picture 18"/>
          <p:cNvPicPr>
            <a:picLocks noChangeAspect="1"/>
          </p:cNvPicPr>
          <p:nvPr/>
        </p:nvPicPr>
        <p:blipFill>
          <a:blip r:embed="rId3"/>
          <a:stretch>
            <a:fillRect/>
          </a:stretch>
        </p:blipFill>
        <p:spPr>
          <a:xfrm>
            <a:off x="8067678" y="3873500"/>
            <a:ext cx="3381375" cy="2143125"/>
          </a:xfrm>
          <a:prstGeom prst="rect">
            <a:avLst/>
          </a:prstGeom>
        </p:spPr>
      </p:pic>
    </p:spTree>
    <p:extLst>
      <p:ext uri="{BB962C8B-B14F-4D97-AF65-F5344CB8AC3E}">
        <p14:creationId xmlns:p14="http://schemas.microsoft.com/office/powerpoint/2010/main" val="256093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30</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85" b="-1"/>
          <a:stretch/>
        </p:blipFill>
        <p:spPr>
          <a:xfrm>
            <a:off x="1517904" y="434109"/>
            <a:ext cx="9156192" cy="5972787"/>
          </a:xfrm>
          <a:prstGeom prst="rect">
            <a:avLst/>
          </a:prstGeom>
        </p:spPr>
      </p:pic>
      <p:sp>
        <p:nvSpPr>
          <p:cNvPr id="8" name="Rounded Rectangle 7"/>
          <p:cNvSpPr/>
          <p:nvPr/>
        </p:nvSpPr>
        <p:spPr>
          <a:xfrm>
            <a:off x="2493817" y="434108"/>
            <a:ext cx="5966691" cy="729673"/>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40091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31</a:t>
            </a:fld>
            <a:endParaRPr lang="en-US"/>
          </a:p>
        </p:txBody>
      </p:sp>
      <p:sp>
        <p:nvSpPr>
          <p:cNvPr id="2" name="TextBox 1"/>
          <p:cNvSpPr txBox="1"/>
          <p:nvPr/>
        </p:nvSpPr>
        <p:spPr>
          <a:xfrm>
            <a:off x="4467225" y="695325"/>
            <a:ext cx="2863284" cy="584775"/>
          </a:xfrm>
          <a:prstGeom prst="rect">
            <a:avLst/>
          </a:prstGeom>
          <a:noFill/>
        </p:spPr>
        <p:txBody>
          <a:bodyPr wrap="none" rtlCol="0">
            <a:spAutoFit/>
          </a:bodyPr>
          <a:lstStyle/>
          <a:p>
            <a:r>
              <a:rPr lang="fa-IR" sz="3200" b="1" dirty="0" smtClean="0">
                <a:solidFill>
                  <a:srgbClr val="FFC000"/>
                </a:solidFill>
                <a:effectLst>
                  <a:outerShdw blurRad="38100" dist="38100" dir="2700000" algn="tl">
                    <a:srgbClr val="000000">
                      <a:alpha val="43137"/>
                    </a:srgbClr>
                  </a:outerShdw>
                </a:effectLst>
                <a:cs typeface="B Zar" panose="00000400000000000000" pitchFamily="2" charset="-78"/>
              </a:rPr>
              <a:t>طبقه بندی عن</a:t>
            </a:r>
            <a:r>
              <a:rPr lang="fa-IR" sz="3200" b="1" dirty="0" smtClean="0">
                <a:solidFill>
                  <a:srgbClr val="00B0F0"/>
                </a:solidFill>
                <a:effectLst>
                  <a:outerShdw blurRad="38100" dist="38100" dir="2700000" algn="tl">
                    <a:srgbClr val="000000">
                      <a:alpha val="43137"/>
                    </a:srgbClr>
                  </a:outerShdw>
                </a:effectLst>
                <a:cs typeface="B Zar" panose="00000400000000000000" pitchFamily="2" charset="-78"/>
              </a:rPr>
              <a:t>ص</a:t>
            </a:r>
            <a:r>
              <a:rPr lang="fa-IR" sz="3200" b="1" dirty="0" smtClean="0">
                <a:solidFill>
                  <a:srgbClr val="FF0000"/>
                </a:solidFill>
                <a:effectLst>
                  <a:outerShdw blurRad="38100" dist="38100" dir="2700000" algn="tl">
                    <a:srgbClr val="000000">
                      <a:alpha val="43137"/>
                    </a:srgbClr>
                  </a:outerShdw>
                </a:effectLst>
                <a:cs typeface="B Zar" panose="00000400000000000000" pitchFamily="2" charset="-78"/>
              </a:rPr>
              <a:t>رها</a:t>
            </a:r>
            <a:endParaRPr lang="en-US" sz="3200" b="1" dirty="0">
              <a:solidFill>
                <a:srgbClr val="FF0000"/>
              </a:solidFill>
              <a:effectLst>
                <a:outerShdw blurRad="38100" dist="38100" dir="2700000" algn="tl">
                  <a:srgbClr val="000000">
                    <a:alpha val="43137"/>
                  </a:srgbClr>
                </a:outerShdw>
              </a:effectLst>
              <a:cs typeface="B Zar" panose="00000400000000000000" pitchFamily="2" charset="-78"/>
            </a:endParaRPr>
          </a:p>
        </p:txBody>
      </p:sp>
      <p:sp>
        <p:nvSpPr>
          <p:cNvPr id="3" name="TextBox 2"/>
          <p:cNvSpPr txBox="1"/>
          <p:nvPr/>
        </p:nvSpPr>
        <p:spPr>
          <a:xfrm>
            <a:off x="10248900" y="1283850"/>
            <a:ext cx="755335" cy="769441"/>
          </a:xfrm>
          <a:prstGeom prst="rect">
            <a:avLst/>
          </a:prstGeom>
          <a:noFill/>
        </p:spPr>
        <p:txBody>
          <a:bodyPr wrap="none" rtlCol="0">
            <a:spAutoFit/>
          </a:bodyPr>
          <a:lstStyle/>
          <a:p>
            <a:r>
              <a:rPr lang="fa-IR" sz="4400" b="1" dirty="0" smtClean="0">
                <a:solidFill>
                  <a:srgbClr val="FFC000"/>
                </a:solidFill>
                <a:cs typeface="B Zar" panose="00000400000000000000" pitchFamily="2" charset="-78"/>
              </a:rPr>
              <a:t>فلز</a:t>
            </a:r>
            <a:endParaRPr lang="en-US" sz="4400" b="1" dirty="0">
              <a:solidFill>
                <a:srgbClr val="FFC000"/>
              </a:solidFill>
              <a:cs typeface="B Zar" panose="00000400000000000000" pitchFamily="2" charset="-78"/>
            </a:endParaRPr>
          </a:p>
        </p:txBody>
      </p:sp>
      <p:sp>
        <p:nvSpPr>
          <p:cNvPr id="7" name="TextBox 6"/>
          <p:cNvSpPr txBox="1"/>
          <p:nvPr/>
        </p:nvSpPr>
        <p:spPr>
          <a:xfrm>
            <a:off x="2028825" y="1470600"/>
            <a:ext cx="1007007" cy="769441"/>
          </a:xfrm>
          <a:prstGeom prst="rect">
            <a:avLst/>
          </a:prstGeom>
          <a:noFill/>
        </p:spPr>
        <p:txBody>
          <a:bodyPr wrap="none" rtlCol="0">
            <a:spAutoFit/>
          </a:bodyPr>
          <a:lstStyle/>
          <a:p>
            <a:r>
              <a:rPr lang="fa-IR" sz="4400" b="1" dirty="0" smtClean="0">
                <a:solidFill>
                  <a:srgbClr val="FF0000"/>
                </a:solidFill>
                <a:cs typeface="B Zar" panose="00000400000000000000" pitchFamily="2" charset="-78"/>
              </a:rPr>
              <a:t>نافلز</a:t>
            </a:r>
            <a:endParaRPr lang="en-US" sz="4400" b="1" dirty="0">
              <a:solidFill>
                <a:srgbClr val="FF0000"/>
              </a:solidFill>
              <a:cs typeface="B Zar" panose="00000400000000000000" pitchFamily="2" charset="-78"/>
            </a:endParaRPr>
          </a:p>
        </p:txBody>
      </p:sp>
      <p:sp>
        <p:nvSpPr>
          <p:cNvPr id="8" name="TextBox 7"/>
          <p:cNvSpPr txBox="1"/>
          <p:nvPr/>
        </p:nvSpPr>
        <p:spPr>
          <a:xfrm>
            <a:off x="5738406" y="1470599"/>
            <a:ext cx="1592103" cy="769441"/>
          </a:xfrm>
          <a:prstGeom prst="rect">
            <a:avLst/>
          </a:prstGeom>
          <a:noFill/>
        </p:spPr>
        <p:txBody>
          <a:bodyPr wrap="none" rtlCol="0">
            <a:spAutoFit/>
          </a:bodyPr>
          <a:lstStyle/>
          <a:p>
            <a:r>
              <a:rPr lang="fa-IR" sz="4400" b="1" dirty="0" smtClean="0">
                <a:solidFill>
                  <a:srgbClr val="00B0F0"/>
                </a:solidFill>
                <a:cs typeface="B Zar" panose="00000400000000000000" pitchFamily="2" charset="-78"/>
              </a:rPr>
              <a:t>شبه فلز</a:t>
            </a:r>
            <a:endParaRPr lang="en-US" sz="4400" b="1" dirty="0">
              <a:solidFill>
                <a:srgbClr val="00B0F0"/>
              </a:solidFill>
              <a:cs typeface="B Zar" panose="00000400000000000000" pitchFamily="2" charset="-78"/>
            </a:endParaRPr>
          </a:p>
        </p:txBody>
      </p:sp>
      <p:sp>
        <p:nvSpPr>
          <p:cNvPr id="9" name="TextBox 8"/>
          <p:cNvSpPr txBox="1"/>
          <p:nvPr/>
        </p:nvSpPr>
        <p:spPr>
          <a:xfrm>
            <a:off x="8153400" y="2240040"/>
            <a:ext cx="3648075" cy="2246769"/>
          </a:xfrm>
          <a:prstGeom prst="rect">
            <a:avLst/>
          </a:prstGeom>
          <a:noFill/>
        </p:spPr>
        <p:txBody>
          <a:bodyPr wrap="square" rtlCol="0">
            <a:spAutoFit/>
          </a:bodyPr>
          <a:lstStyle/>
          <a:p>
            <a:pPr algn="r"/>
            <a:r>
              <a:rPr lang="fa-IR" sz="2000" b="1"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بیش از 80 درصد عنصرها فلزند</a:t>
            </a:r>
          </a:p>
          <a:p>
            <a:pPr algn="r"/>
            <a:r>
              <a:rPr lang="fa-IR" sz="2000" b="1"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برای تولید فلزها،ابتدا باید سنگ معدن مربوطه را شناسایی و به کمک دستگاه ها،آن را از دل زمین بیرون می کشند،سپس به کمک روشهای فیزیکی و شیمیایی و با استفاده از جریان برق و حرارت استخراج می کنند.</a:t>
            </a:r>
            <a:endParaRPr lang="en-US" sz="2000" b="1" dirty="0">
              <a:solidFill>
                <a:schemeClr val="bg2">
                  <a:lumMod val="25000"/>
                </a:schemeClr>
              </a:solidFill>
              <a:effectLst>
                <a:outerShdw blurRad="38100" dist="38100" dir="2700000" algn="tl">
                  <a:srgbClr val="000000">
                    <a:alpha val="43137"/>
                  </a:srgbClr>
                </a:outerShdw>
              </a:effectLst>
              <a:cs typeface="B Zar" panose="00000400000000000000" pitchFamily="2" charset="-78"/>
            </a:endParaRPr>
          </a:p>
        </p:txBody>
      </p:sp>
      <p:sp>
        <p:nvSpPr>
          <p:cNvPr id="10" name="TextBox 9"/>
          <p:cNvSpPr txBox="1"/>
          <p:nvPr/>
        </p:nvSpPr>
        <p:spPr>
          <a:xfrm>
            <a:off x="838200" y="2419350"/>
            <a:ext cx="3714750" cy="1815882"/>
          </a:xfrm>
          <a:prstGeom prst="rect">
            <a:avLst/>
          </a:prstGeom>
          <a:noFill/>
        </p:spPr>
        <p:txBody>
          <a:bodyPr wrap="square" rtlCol="0">
            <a:spAutoFit/>
          </a:bodyPr>
          <a:lstStyle/>
          <a:p>
            <a:pPr algn="r" rtl="1"/>
            <a:r>
              <a:rPr lang="fa-IR"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بیشتر نافلزها مانند </a:t>
            </a:r>
            <a:r>
              <a:rPr lang="en-US"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H</a:t>
            </a:r>
            <a:r>
              <a:rPr lang="fa-IR"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 – </a:t>
            </a:r>
            <a:r>
              <a:rPr lang="en-US"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N</a:t>
            </a:r>
            <a:r>
              <a:rPr lang="fa-IR"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 – </a:t>
            </a:r>
            <a:r>
              <a:rPr lang="en-US"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O</a:t>
            </a:r>
            <a:r>
              <a:rPr lang="fa-IR"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 –</a:t>
            </a:r>
            <a:r>
              <a:rPr lang="en-US"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He</a:t>
            </a:r>
            <a:r>
              <a:rPr lang="fa-IR"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 -</a:t>
            </a:r>
            <a:r>
              <a:rPr lang="en-US"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 </a:t>
            </a:r>
            <a:r>
              <a:rPr lang="fa-IR"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 </a:t>
            </a:r>
            <a:r>
              <a:rPr lang="en-US"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F</a:t>
            </a:r>
            <a:r>
              <a:rPr lang="fa-IR"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 – </a:t>
            </a:r>
            <a:r>
              <a:rPr lang="en-US"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Cl</a:t>
            </a:r>
            <a:r>
              <a:rPr lang="fa-IR"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 در فشار معمولی و دمای اتاق به صورت گازاند.</a:t>
            </a:r>
          </a:p>
          <a:p>
            <a:pPr algn="r" rtl="1"/>
            <a:endParaRPr lang="en-US" sz="2800" dirty="0">
              <a:solidFill>
                <a:schemeClr val="bg2">
                  <a:lumMod val="25000"/>
                </a:schemeClr>
              </a:solidFill>
              <a:effectLst>
                <a:outerShdw blurRad="38100" dist="38100" dir="2700000" algn="tl">
                  <a:srgbClr val="000000">
                    <a:alpha val="43137"/>
                  </a:srgbClr>
                </a:outerShdw>
              </a:effectLst>
              <a:cs typeface="B Zar" panose="00000400000000000000" pitchFamily="2" charset="-78"/>
            </a:endParaRPr>
          </a:p>
        </p:txBody>
      </p:sp>
      <p:sp>
        <p:nvSpPr>
          <p:cNvPr id="12" name="TextBox 11"/>
          <p:cNvSpPr txBox="1"/>
          <p:nvPr/>
        </p:nvSpPr>
        <p:spPr>
          <a:xfrm>
            <a:off x="4552950" y="2419350"/>
            <a:ext cx="3476625" cy="1815882"/>
          </a:xfrm>
          <a:prstGeom prst="rect">
            <a:avLst/>
          </a:prstGeom>
          <a:noFill/>
        </p:spPr>
        <p:txBody>
          <a:bodyPr wrap="square" rtlCol="0">
            <a:spAutoFit/>
          </a:bodyPr>
          <a:lstStyle/>
          <a:p>
            <a:pPr algn="r"/>
            <a:r>
              <a:rPr lang="fa-IR" sz="2800" dirty="0" smtClean="0">
                <a:cs typeface="B Zar" panose="00000400000000000000" pitchFamily="2" charset="-78"/>
              </a:rPr>
              <a:t>سیلیسم : عنصر درخشان و شکننده</a:t>
            </a:r>
          </a:p>
          <a:p>
            <a:pPr algn="r"/>
            <a:r>
              <a:rPr lang="fa-IR" sz="2800" dirty="0" smtClean="0">
                <a:cs typeface="B Zar" panose="00000400000000000000" pitchFamily="2" charset="-78"/>
              </a:rPr>
              <a:t>نیمه رساناست</a:t>
            </a:r>
          </a:p>
          <a:p>
            <a:pPr algn="r"/>
            <a:r>
              <a:rPr lang="fa-IR" sz="2800" dirty="0" smtClean="0">
                <a:cs typeface="B Zar" panose="00000400000000000000" pitchFamily="2" charset="-78"/>
              </a:rPr>
              <a:t>بور- ژرمانیم-آرسنیک-تلوریم</a:t>
            </a:r>
            <a:endParaRPr lang="en-US" sz="2800" dirty="0">
              <a:cs typeface="B Zar" panose="00000400000000000000" pitchFamily="2" charset="-78"/>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590" y="4765126"/>
            <a:ext cx="903885" cy="1106208"/>
          </a:xfrm>
          <a:prstGeom prst="rect">
            <a:avLst/>
          </a:prstGeom>
        </p:spPr>
      </p:pic>
      <p:sp>
        <p:nvSpPr>
          <p:cNvPr id="14" name="TextBox 13"/>
          <p:cNvSpPr txBox="1"/>
          <p:nvPr/>
        </p:nvSpPr>
        <p:spPr>
          <a:xfrm>
            <a:off x="1933575" y="5374482"/>
            <a:ext cx="8534709" cy="523220"/>
          </a:xfrm>
          <a:prstGeom prst="rect">
            <a:avLst/>
          </a:prstGeom>
          <a:noFill/>
        </p:spPr>
        <p:txBody>
          <a:bodyPr wrap="none" rtlCol="0">
            <a:spAutoFit/>
          </a:bodyPr>
          <a:lstStyle/>
          <a:p>
            <a:r>
              <a:rPr lang="fa-IR" sz="2800" dirty="0" smtClean="0">
                <a:solidFill>
                  <a:schemeClr val="bg2">
                    <a:lumMod val="25000"/>
                  </a:schemeClr>
                </a:solidFill>
                <a:effectLst>
                  <a:outerShdw blurRad="38100" dist="38100" dir="2700000" algn="tl">
                    <a:srgbClr val="000000">
                      <a:alpha val="43137"/>
                    </a:srgbClr>
                  </a:outerShdw>
                </a:effectLst>
                <a:cs typeface="B Zar" panose="00000400000000000000" pitchFamily="2" charset="-78"/>
              </a:rPr>
              <a:t>چهار عنصر فراوان در پوسته زمین : اکسیژن-سیلیسیم-آلومینیم-آهن     فلز-نافلز</a:t>
            </a:r>
            <a:endParaRPr lang="en-US" sz="2800" dirty="0">
              <a:solidFill>
                <a:schemeClr val="bg2">
                  <a:lumMod val="25000"/>
                </a:schemeClr>
              </a:solidFill>
              <a:effectLst>
                <a:outerShdw blurRad="38100" dist="38100" dir="2700000" algn="tl">
                  <a:srgbClr val="000000">
                    <a:alpha val="43137"/>
                  </a:srgbClr>
                </a:outerShdw>
              </a:effectLst>
              <a:cs typeface="B Zar" panose="00000400000000000000" pitchFamily="2" charset="-78"/>
            </a:endParaRPr>
          </a:p>
        </p:txBody>
      </p:sp>
    </p:spTree>
    <p:extLst>
      <p:ext uri="{BB962C8B-B14F-4D97-AF65-F5344CB8AC3E}">
        <p14:creationId xmlns:p14="http://schemas.microsoft.com/office/powerpoint/2010/main" val="367022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32</a:t>
            </a:fld>
            <a:endParaRPr lang="en-US"/>
          </a:p>
        </p:txBody>
      </p:sp>
      <p:sp>
        <p:nvSpPr>
          <p:cNvPr id="7" name="TextBox 6"/>
          <p:cNvSpPr txBox="1"/>
          <p:nvPr/>
        </p:nvSpPr>
        <p:spPr>
          <a:xfrm>
            <a:off x="10150763" y="2761672"/>
            <a:ext cx="1731564" cy="523220"/>
          </a:xfrm>
          <a:prstGeom prst="rect">
            <a:avLst/>
          </a:prstGeom>
          <a:noFill/>
        </p:spPr>
        <p:txBody>
          <a:bodyPr wrap="none" rtlCol="0">
            <a:spAutoFit/>
          </a:bodyPr>
          <a:lstStyle/>
          <a:p>
            <a:r>
              <a:rPr lang="fa-IR" sz="2800" b="1" dirty="0" smtClean="0">
                <a:effectLst>
                  <a:outerShdw blurRad="38100" dist="38100" dir="2700000" algn="tl">
                    <a:srgbClr val="000000">
                      <a:alpha val="43137"/>
                    </a:srgbClr>
                  </a:outerShdw>
                </a:effectLst>
                <a:cs typeface="B Zar" panose="00000400000000000000" pitchFamily="2" charset="-78"/>
              </a:rPr>
              <a:t>خواص مواد</a:t>
            </a:r>
            <a:endParaRPr lang="en-US" sz="2800" b="1" dirty="0">
              <a:effectLst>
                <a:outerShdw blurRad="38100" dist="38100" dir="2700000" algn="tl">
                  <a:srgbClr val="000000">
                    <a:alpha val="43137"/>
                  </a:srgbClr>
                </a:outerShdw>
              </a:effectLst>
              <a:cs typeface="B Zar" panose="00000400000000000000" pitchFamily="2" charset="-78"/>
            </a:endParaRPr>
          </a:p>
        </p:txBody>
      </p:sp>
      <p:sp>
        <p:nvSpPr>
          <p:cNvPr id="8" name="Right Brace 7"/>
          <p:cNvSpPr/>
          <p:nvPr/>
        </p:nvSpPr>
        <p:spPr>
          <a:xfrm>
            <a:off x="7948613" y="929619"/>
            <a:ext cx="701964" cy="138563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8364009" y="4378143"/>
            <a:ext cx="1321196" cy="584775"/>
          </a:xfrm>
          <a:prstGeom prst="rect">
            <a:avLst/>
          </a:prstGeom>
          <a:noFill/>
        </p:spPr>
        <p:txBody>
          <a:bodyPr wrap="none" rtlCol="0">
            <a:spAutoFit/>
          </a:bodyPr>
          <a:lstStyle/>
          <a:p>
            <a:r>
              <a:rPr lang="fa-IR" sz="3200" b="1" dirty="0" smtClean="0">
                <a:solidFill>
                  <a:srgbClr val="FF0000"/>
                </a:solidFill>
                <a:effectLst>
                  <a:outerShdw blurRad="38100" dist="38100" dir="2700000" algn="tl">
                    <a:srgbClr val="000000">
                      <a:alpha val="43137"/>
                    </a:srgbClr>
                  </a:outerShdw>
                </a:effectLst>
                <a:cs typeface="B Zar" panose="00000400000000000000" pitchFamily="2" charset="-78"/>
              </a:rPr>
              <a:t>مقداری</a:t>
            </a:r>
            <a:endParaRPr lang="en-US" sz="3200" b="1" dirty="0">
              <a:solidFill>
                <a:srgbClr val="FF0000"/>
              </a:solidFill>
              <a:effectLst>
                <a:outerShdw blurRad="38100" dist="38100" dir="2700000" algn="tl">
                  <a:srgbClr val="000000">
                    <a:alpha val="43137"/>
                  </a:srgbClr>
                </a:outerShdw>
              </a:effectLst>
              <a:cs typeface="B Zar" panose="00000400000000000000" pitchFamily="2" charset="-78"/>
            </a:endParaRPr>
          </a:p>
        </p:txBody>
      </p:sp>
      <p:sp>
        <p:nvSpPr>
          <p:cNvPr id="10" name="TextBox 9"/>
          <p:cNvSpPr txBox="1"/>
          <p:nvPr/>
        </p:nvSpPr>
        <p:spPr>
          <a:xfrm>
            <a:off x="8733463" y="1226808"/>
            <a:ext cx="1066318" cy="584775"/>
          </a:xfrm>
          <a:prstGeom prst="rect">
            <a:avLst/>
          </a:prstGeom>
          <a:noFill/>
        </p:spPr>
        <p:txBody>
          <a:bodyPr wrap="none" rtlCol="0">
            <a:spAutoFit/>
          </a:bodyPr>
          <a:lstStyle/>
          <a:p>
            <a:r>
              <a:rPr lang="fa-IR" sz="3200" b="1" dirty="0" smtClean="0">
                <a:solidFill>
                  <a:srgbClr val="FF0000"/>
                </a:solidFill>
                <a:effectLst>
                  <a:outerShdw blurRad="38100" dist="38100" dir="2700000" algn="tl">
                    <a:srgbClr val="000000">
                      <a:alpha val="43137"/>
                    </a:srgbClr>
                  </a:outerShdw>
                </a:effectLst>
                <a:cs typeface="B Zar" panose="00000400000000000000" pitchFamily="2" charset="-78"/>
              </a:rPr>
              <a:t>شدتی</a:t>
            </a:r>
            <a:endParaRPr lang="en-US" sz="3200" b="1" dirty="0">
              <a:solidFill>
                <a:srgbClr val="FF0000"/>
              </a:solidFill>
              <a:effectLst>
                <a:outerShdw blurRad="38100" dist="38100" dir="2700000" algn="tl">
                  <a:srgbClr val="000000">
                    <a:alpha val="43137"/>
                  </a:srgbClr>
                </a:outerShdw>
              </a:effectLst>
              <a:cs typeface="B Zar" panose="00000400000000000000" pitchFamily="2" charset="-78"/>
            </a:endParaRPr>
          </a:p>
        </p:txBody>
      </p:sp>
      <p:sp>
        <p:nvSpPr>
          <p:cNvPr id="11" name="Right Brace 10"/>
          <p:cNvSpPr/>
          <p:nvPr/>
        </p:nvSpPr>
        <p:spPr>
          <a:xfrm>
            <a:off x="9601199" y="1236045"/>
            <a:ext cx="701964" cy="387927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6544531" y="743634"/>
            <a:ext cx="1226618" cy="584775"/>
          </a:xfrm>
          <a:prstGeom prst="rect">
            <a:avLst/>
          </a:prstGeom>
          <a:noFill/>
        </p:spPr>
        <p:txBody>
          <a:bodyPr wrap="none" rtlCol="0">
            <a:spAutoFit/>
          </a:bodyPr>
          <a:lstStyle/>
          <a:p>
            <a:r>
              <a:rPr lang="fa-IR" sz="3200" b="1" dirty="0" smtClean="0">
                <a:solidFill>
                  <a:srgbClr val="FF0000"/>
                </a:solidFill>
                <a:effectLst>
                  <a:outerShdw blurRad="38100" dist="38100" dir="2700000" algn="tl">
                    <a:srgbClr val="000000">
                      <a:alpha val="43137"/>
                    </a:srgbClr>
                  </a:outerShdw>
                </a:effectLst>
                <a:cs typeface="B Zar" panose="00000400000000000000" pitchFamily="2" charset="-78"/>
              </a:rPr>
              <a:t>فیزیکی</a:t>
            </a:r>
            <a:endParaRPr lang="en-US" sz="3200" b="1" dirty="0">
              <a:solidFill>
                <a:srgbClr val="FF0000"/>
              </a:solidFill>
              <a:effectLst>
                <a:outerShdw blurRad="38100" dist="38100" dir="2700000" algn="tl">
                  <a:srgbClr val="000000">
                    <a:alpha val="43137"/>
                  </a:srgbClr>
                </a:outerShdw>
              </a:effectLst>
              <a:cs typeface="B Zar" panose="00000400000000000000" pitchFamily="2" charset="-78"/>
            </a:endParaRPr>
          </a:p>
        </p:txBody>
      </p:sp>
      <p:sp>
        <p:nvSpPr>
          <p:cNvPr id="13" name="TextBox 12"/>
          <p:cNvSpPr txBox="1"/>
          <p:nvPr/>
        </p:nvSpPr>
        <p:spPr>
          <a:xfrm>
            <a:off x="6497242" y="1879707"/>
            <a:ext cx="1346844" cy="584775"/>
          </a:xfrm>
          <a:prstGeom prst="rect">
            <a:avLst/>
          </a:prstGeom>
          <a:noFill/>
        </p:spPr>
        <p:txBody>
          <a:bodyPr wrap="none" rtlCol="0">
            <a:spAutoFit/>
          </a:bodyPr>
          <a:lstStyle/>
          <a:p>
            <a:r>
              <a:rPr lang="fa-IR" sz="3200" b="1" dirty="0" smtClean="0">
                <a:solidFill>
                  <a:srgbClr val="FF0000"/>
                </a:solidFill>
                <a:effectLst>
                  <a:outerShdw blurRad="38100" dist="38100" dir="2700000" algn="tl">
                    <a:srgbClr val="000000">
                      <a:alpha val="43137"/>
                    </a:srgbClr>
                  </a:outerShdw>
                </a:effectLst>
                <a:cs typeface="B Zar" panose="00000400000000000000" pitchFamily="2" charset="-78"/>
              </a:rPr>
              <a:t>شیمیایی</a:t>
            </a:r>
            <a:endParaRPr lang="en-US" sz="3200" b="1" dirty="0">
              <a:solidFill>
                <a:srgbClr val="FF0000"/>
              </a:solidFill>
              <a:effectLst>
                <a:outerShdw blurRad="38100" dist="38100" dir="2700000" algn="tl">
                  <a:srgbClr val="000000">
                    <a:alpha val="43137"/>
                  </a:srgbClr>
                </a:outerShdw>
              </a:effectLst>
              <a:cs typeface="B Zar" panose="00000400000000000000" pitchFamily="2" charset="-78"/>
            </a:endParaRPr>
          </a:p>
        </p:txBody>
      </p:sp>
      <p:pic>
        <p:nvPicPr>
          <p:cNvPr id="14" name="Picture 13"/>
          <p:cNvPicPr>
            <a:picLocks noChangeAspect="1"/>
          </p:cNvPicPr>
          <p:nvPr/>
        </p:nvPicPr>
        <p:blipFill>
          <a:blip r:embed="rId2"/>
          <a:stretch>
            <a:fillRect/>
          </a:stretch>
        </p:blipFill>
        <p:spPr>
          <a:xfrm>
            <a:off x="1628752" y="539750"/>
            <a:ext cx="4419600" cy="2933700"/>
          </a:xfrm>
          <a:prstGeom prst="rect">
            <a:avLst/>
          </a:prstGeom>
        </p:spPr>
      </p:pic>
      <p:pic>
        <p:nvPicPr>
          <p:cNvPr id="15" name="Picture 14"/>
          <p:cNvPicPr>
            <a:picLocks noChangeAspect="1"/>
          </p:cNvPicPr>
          <p:nvPr/>
        </p:nvPicPr>
        <p:blipFill>
          <a:blip r:embed="rId3"/>
          <a:stretch>
            <a:fillRect/>
          </a:stretch>
        </p:blipFill>
        <p:spPr>
          <a:xfrm>
            <a:off x="1728764" y="3581793"/>
            <a:ext cx="4219575" cy="2762250"/>
          </a:xfrm>
          <a:prstGeom prst="rect">
            <a:avLst/>
          </a:prstGeom>
        </p:spPr>
      </p:pic>
    </p:spTree>
    <p:extLst>
      <p:ext uri="{BB962C8B-B14F-4D97-AF65-F5344CB8AC3E}">
        <p14:creationId xmlns:p14="http://schemas.microsoft.com/office/powerpoint/2010/main" val="290198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1000"/>
                                        <p:tgtEl>
                                          <p:spTgt spid="12">
                                            <p:txEl>
                                              <p:pRg st="0" end="0"/>
                                            </p:txEl>
                                          </p:spTgt>
                                        </p:tgtEl>
                                      </p:cBhvr>
                                    </p:animEffect>
                                    <p:anim calcmode="lin" valueType="num">
                                      <p:cBhvr>
                                        <p:cTn id="2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anim calcmode="lin" valueType="num">
                                      <p:cBhvr>
                                        <p:cTn id="2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33</a:t>
            </a:fld>
            <a:endParaRPr lang="en-US"/>
          </a:p>
        </p:txBody>
      </p:sp>
      <p:pic>
        <p:nvPicPr>
          <p:cNvPr id="7" name="Picture 6"/>
          <p:cNvPicPr>
            <a:picLocks noChangeAspect="1"/>
          </p:cNvPicPr>
          <p:nvPr/>
        </p:nvPicPr>
        <p:blipFill>
          <a:blip r:embed="rId2"/>
          <a:stretch>
            <a:fillRect/>
          </a:stretch>
        </p:blipFill>
        <p:spPr>
          <a:xfrm>
            <a:off x="671512" y="821314"/>
            <a:ext cx="10848975" cy="4162425"/>
          </a:xfrm>
          <a:prstGeom prst="rect">
            <a:avLst/>
          </a:prstGeom>
        </p:spPr>
      </p:pic>
    </p:spTree>
    <p:extLst>
      <p:ext uri="{BB962C8B-B14F-4D97-AF65-F5344CB8AC3E}">
        <p14:creationId xmlns:p14="http://schemas.microsoft.com/office/powerpoint/2010/main" val="3822797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34</a:t>
            </a:fld>
            <a:endParaRPr lang="en-US"/>
          </a:p>
        </p:txBody>
      </p:sp>
      <p:pic>
        <p:nvPicPr>
          <p:cNvPr id="7" name="Picture 6"/>
          <p:cNvPicPr>
            <a:picLocks noChangeAspect="1"/>
          </p:cNvPicPr>
          <p:nvPr/>
        </p:nvPicPr>
        <p:blipFill>
          <a:blip r:embed="rId2"/>
          <a:stretch>
            <a:fillRect/>
          </a:stretch>
        </p:blipFill>
        <p:spPr>
          <a:xfrm>
            <a:off x="838200" y="527338"/>
            <a:ext cx="10873509" cy="2886580"/>
          </a:xfrm>
          <a:prstGeom prst="rect">
            <a:avLst/>
          </a:prstGeom>
        </p:spPr>
      </p:pic>
      <p:pic>
        <p:nvPicPr>
          <p:cNvPr id="8" name="Picture 7"/>
          <p:cNvPicPr>
            <a:picLocks noChangeAspect="1"/>
          </p:cNvPicPr>
          <p:nvPr/>
        </p:nvPicPr>
        <p:blipFill>
          <a:blip r:embed="rId3"/>
          <a:stretch>
            <a:fillRect/>
          </a:stretch>
        </p:blipFill>
        <p:spPr>
          <a:xfrm>
            <a:off x="7840662" y="3627294"/>
            <a:ext cx="4029075" cy="323850"/>
          </a:xfrm>
          <a:prstGeom prst="rect">
            <a:avLst/>
          </a:prstGeom>
        </p:spPr>
      </p:pic>
      <p:pic>
        <p:nvPicPr>
          <p:cNvPr id="9" name="Picture 8"/>
          <p:cNvPicPr>
            <a:picLocks noChangeAspect="1"/>
          </p:cNvPicPr>
          <p:nvPr/>
        </p:nvPicPr>
        <p:blipFill>
          <a:blip r:embed="rId4"/>
          <a:stretch>
            <a:fillRect/>
          </a:stretch>
        </p:blipFill>
        <p:spPr>
          <a:xfrm>
            <a:off x="838200" y="3570144"/>
            <a:ext cx="6838950" cy="438150"/>
          </a:xfrm>
          <a:prstGeom prst="rect">
            <a:avLst/>
          </a:prstGeom>
        </p:spPr>
      </p:pic>
      <p:pic>
        <p:nvPicPr>
          <p:cNvPr id="10" name="Picture 9"/>
          <p:cNvPicPr>
            <a:picLocks noChangeAspect="1"/>
          </p:cNvPicPr>
          <p:nvPr/>
        </p:nvPicPr>
        <p:blipFill>
          <a:blip r:embed="rId5"/>
          <a:stretch>
            <a:fillRect/>
          </a:stretch>
        </p:blipFill>
        <p:spPr>
          <a:xfrm>
            <a:off x="5011737" y="4299022"/>
            <a:ext cx="6858000" cy="400050"/>
          </a:xfrm>
          <a:prstGeom prst="rect">
            <a:avLst/>
          </a:prstGeom>
        </p:spPr>
      </p:pic>
      <p:pic>
        <p:nvPicPr>
          <p:cNvPr id="11" name="Picture 10"/>
          <p:cNvPicPr>
            <a:picLocks noChangeAspect="1"/>
          </p:cNvPicPr>
          <p:nvPr/>
        </p:nvPicPr>
        <p:blipFill>
          <a:blip r:embed="rId6"/>
          <a:stretch>
            <a:fillRect/>
          </a:stretch>
        </p:blipFill>
        <p:spPr>
          <a:xfrm>
            <a:off x="1884507" y="5071196"/>
            <a:ext cx="7905750" cy="438150"/>
          </a:xfrm>
          <a:prstGeom prst="rect">
            <a:avLst/>
          </a:prstGeom>
        </p:spPr>
      </p:pic>
    </p:spTree>
    <p:extLst>
      <p:ext uri="{BB962C8B-B14F-4D97-AF65-F5344CB8AC3E}">
        <p14:creationId xmlns:p14="http://schemas.microsoft.com/office/powerpoint/2010/main" val="5446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35</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1857" y="636471"/>
            <a:ext cx="903885" cy="1106208"/>
          </a:xfrm>
          <a:prstGeom prst="rect">
            <a:avLst/>
          </a:prstGeom>
        </p:spPr>
      </p:pic>
      <p:pic>
        <p:nvPicPr>
          <p:cNvPr id="8" name="Picture 7"/>
          <p:cNvPicPr>
            <a:picLocks noChangeAspect="1"/>
          </p:cNvPicPr>
          <p:nvPr/>
        </p:nvPicPr>
        <p:blipFill>
          <a:blip r:embed="rId3"/>
          <a:stretch>
            <a:fillRect/>
          </a:stretch>
        </p:blipFill>
        <p:spPr>
          <a:xfrm>
            <a:off x="838200" y="885429"/>
            <a:ext cx="9486900" cy="857250"/>
          </a:xfrm>
          <a:prstGeom prst="rect">
            <a:avLst/>
          </a:prstGeom>
        </p:spPr>
      </p:pic>
      <p:pic>
        <p:nvPicPr>
          <p:cNvPr id="9" name="Picture 8"/>
          <p:cNvPicPr>
            <a:picLocks noChangeAspect="1"/>
          </p:cNvPicPr>
          <p:nvPr/>
        </p:nvPicPr>
        <p:blipFill>
          <a:blip r:embed="rId4"/>
          <a:stretch>
            <a:fillRect/>
          </a:stretch>
        </p:blipFill>
        <p:spPr>
          <a:xfrm>
            <a:off x="2171700" y="1907598"/>
            <a:ext cx="6438900" cy="1047750"/>
          </a:xfrm>
          <a:prstGeom prst="rect">
            <a:avLst/>
          </a:prstGeom>
        </p:spPr>
      </p:pic>
    </p:spTree>
    <p:extLst>
      <p:ext uri="{BB962C8B-B14F-4D97-AF65-F5344CB8AC3E}">
        <p14:creationId xmlns:p14="http://schemas.microsoft.com/office/powerpoint/2010/main" val="32330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36</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392016281"/>
              </p:ext>
            </p:extLst>
          </p:nvPr>
        </p:nvGraphicFramePr>
        <p:xfrm>
          <a:off x="572657" y="719661"/>
          <a:ext cx="11157525" cy="5496415"/>
        </p:xfrm>
        <a:graphic>
          <a:graphicData uri="http://schemas.openxmlformats.org/drawingml/2006/table">
            <a:tbl>
              <a:tblPr firstRow="1" bandRow="1">
                <a:tableStyleId>{35758FB7-9AC5-4552-8A53-C91805E547FA}</a:tableStyleId>
              </a:tblPr>
              <a:tblGrid>
                <a:gridCol w="3719175">
                  <a:extLst>
                    <a:ext uri="{9D8B030D-6E8A-4147-A177-3AD203B41FA5}">
                      <a16:colId xmlns:a16="http://schemas.microsoft.com/office/drawing/2014/main" val="4214843004"/>
                    </a:ext>
                  </a:extLst>
                </a:gridCol>
                <a:gridCol w="3719175">
                  <a:extLst>
                    <a:ext uri="{9D8B030D-6E8A-4147-A177-3AD203B41FA5}">
                      <a16:colId xmlns:a16="http://schemas.microsoft.com/office/drawing/2014/main" val="2438901569"/>
                    </a:ext>
                  </a:extLst>
                </a:gridCol>
                <a:gridCol w="3719175">
                  <a:extLst>
                    <a:ext uri="{9D8B030D-6E8A-4147-A177-3AD203B41FA5}">
                      <a16:colId xmlns:a16="http://schemas.microsoft.com/office/drawing/2014/main" val="731341589"/>
                    </a:ext>
                  </a:extLst>
                </a:gridCol>
              </a:tblGrid>
              <a:tr h="580093">
                <a:tc>
                  <a:txBody>
                    <a:bodyPr/>
                    <a:lstStyle/>
                    <a:p>
                      <a:pPr algn="ctr"/>
                      <a:r>
                        <a:rPr lang="fa-IR" dirty="0" smtClean="0">
                          <a:cs typeface="B Titr" panose="00000700000000000000" pitchFamily="2" charset="-78"/>
                        </a:rPr>
                        <a:t>کاربرد</a:t>
                      </a:r>
                      <a:endParaRPr lang="en-US" dirty="0">
                        <a:cs typeface="B Titr" panose="00000700000000000000" pitchFamily="2" charset="-78"/>
                      </a:endParaRPr>
                    </a:p>
                  </a:txBody>
                  <a:tcPr anchor="ctr"/>
                </a:tc>
                <a:tc>
                  <a:txBody>
                    <a:bodyPr/>
                    <a:lstStyle/>
                    <a:p>
                      <a:pPr algn="ctr"/>
                      <a:r>
                        <a:rPr lang="fa-IR" dirty="0" smtClean="0">
                          <a:cs typeface="B Titr" panose="00000700000000000000" pitchFamily="2" charset="-78"/>
                        </a:rPr>
                        <a:t>علت</a:t>
                      </a:r>
                      <a:endParaRPr lang="en-US" dirty="0">
                        <a:cs typeface="B Titr" panose="00000700000000000000" pitchFamily="2" charset="-78"/>
                      </a:endParaRPr>
                    </a:p>
                  </a:txBody>
                  <a:tcPr anchor="ctr"/>
                </a:tc>
                <a:tc>
                  <a:txBody>
                    <a:bodyPr/>
                    <a:lstStyle/>
                    <a:p>
                      <a:pPr algn="ctr"/>
                      <a:r>
                        <a:rPr lang="fa-IR" dirty="0" smtClean="0">
                          <a:cs typeface="B Titr" panose="00000700000000000000" pitchFamily="2" charset="-78"/>
                        </a:rPr>
                        <a:t>ویژگی فلزات</a:t>
                      </a:r>
                      <a:endParaRPr lang="en-US" dirty="0">
                        <a:cs typeface="B Titr" panose="00000700000000000000" pitchFamily="2" charset="-78"/>
                      </a:endParaRPr>
                    </a:p>
                  </a:txBody>
                  <a:tcPr anchor="ctr"/>
                </a:tc>
                <a:extLst>
                  <a:ext uri="{0D108BD9-81ED-4DB2-BD59-A6C34878D82A}">
                    <a16:rowId xmlns:a16="http://schemas.microsoft.com/office/drawing/2014/main" val="957919001"/>
                  </a:ext>
                </a:extLst>
              </a:tr>
              <a:tr h="819387">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وسایل الکتریکی و الکترونیکی،سیم های برق</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وجود الکترون های آزاد و وابستگی کم الکترونها به هسته</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رسانای الکتریکی</a:t>
                      </a:r>
                      <a:endParaRPr lang="en-US" dirty="0">
                        <a:effectLst>
                          <a:outerShdw blurRad="38100" dist="38100" dir="2700000" algn="tl">
                            <a:srgbClr val="000000">
                              <a:alpha val="43137"/>
                            </a:srgbClr>
                          </a:outerShdw>
                        </a:effectLst>
                        <a:cs typeface="B Titr" panose="00000700000000000000" pitchFamily="2" charset="-78"/>
                      </a:endParaRPr>
                    </a:p>
                  </a:txBody>
                  <a:tcPr anchor="ctr"/>
                </a:tc>
                <a:extLst>
                  <a:ext uri="{0D108BD9-81ED-4DB2-BD59-A6C34878D82A}">
                    <a16:rowId xmlns:a16="http://schemas.microsoft.com/office/drawing/2014/main" val="2254660312"/>
                  </a:ext>
                </a:extLst>
              </a:tr>
              <a:tr h="819387">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وسایل آشپزخانه،رادیاتورها و بخاری ها</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وجود الکترون های آزاد و وابستگی کم الکترونها به هسته</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رسانایی گرمایی</a:t>
                      </a:r>
                      <a:endParaRPr lang="en-US" dirty="0">
                        <a:effectLst>
                          <a:outerShdw blurRad="38100" dist="38100" dir="2700000" algn="tl">
                            <a:srgbClr val="000000">
                              <a:alpha val="43137"/>
                            </a:srgbClr>
                          </a:outerShdw>
                        </a:effectLst>
                        <a:cs typeface="B Titr" panose="00000700000000000000" pitchFamily="2" charset="-78"/>
                      </a:endParaRPr>
                    </a:p>
                  </a:txBody>
                  <a:tcPr anchor="ctr"/>
                </a:tc>
                <a:extLst>
                  <a:ext uri="{0D108BD9-81ED-4DB2-BD59-A6C34878D82A}">
                    <a16:rowId xmlns:a16="http://schemas.microsoft.com/office/drawing/2014/main" val="231729787"/>
                  </a:ext>
                </a:extLst>
              </a:tr>
              <a:tr h="819387">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وسایل تزئینی</a:t>
                      </a:r>
                      <a:r>
                        <a:rPr lang="fa-IR" baseline="0" dirty="0" smtClean="0">
                          <a:effectLst>
                            <a:outerShdw blurRad="38100" dist="38100" dir="2700000" algn="tl">
                              <a:srgbClr val="000000">
                                <a:alpha val="43137"/>
                              </a:srgbClr>
                            </a:outerShdw>
                          </a:effectLst>
                          <a:cs typeface="B Titr" panose="00000700000000000000" pitchFamily="2" charset="-78"/>
                        </a:rPr>
                        <a:t> و زینتی</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نظم قرارگیری اتمهای فلزی در کنارهم</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جلای فلزی(براق بودن)</a:t>
                      </a:r>
                      <a:endParaRPr lang="en-US" dirty="0">
                        <a:effectLst>
                          <a:outerShdw blurRad="38100" dist="38100" dir="2700000" algn="tl">
                            <a:srgbClr val="000000">
                              <a:alpha val="43137"/>
                            </a:srgbClr>
                          </a:outerShdw>
                        </a:effectLst>
                        <a:cs typeface="B Titr" panose="00000700000000000000" pitchFamily="2" charset="-78"/>
                      </a:endParaRPr>
                    </a:p>
                  </a:txBody>
                  <a:tcPr anchor="ctr"/>
                </a:tc>
                <a:extLst>
                  <a:ext uri="{0D108BD9-81ED-4DB2-BD59-A6C34878D82A}">
                    <a16:rowId xmlns:a16="http://schemas.microsoft.com/office/drawing/2014/main" val="800923438"/>
                  </a:ext>
                </a:extLst>
              </a:tr>
              <a:tr h="819387">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شکل پذیری بالا به جهت تهیه ابزارآلات</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حرکت اتمها</a:t>
                      </a:r>
                      <a:r>
                        <a:rPr lang="fa-IR" baseline="0" dirty="0" smtClean="0">
                          <a:effectLst>
                            <a:outerShdw blurRad="38100" dist="38100" dir="2700000" algn="tl">
                              <a:srgbClr val="000000">
                                <a:alpha val="43137"/>
                              </a:srgbClr>
                            </a:outerShdw>
                          </a:effectLst>
                          <a:cs typeface="B Titr" panose="00000700000000000000" pitchFamily="2" charset="-78"/>
                        </a:rPr>
                        <a:t> بر روی هم در اثر واردشدن نیرو</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چکش خواری در حالت جامد</a:t>
                      </a:r>
                      <a:endParaRPr lang="en-US" dirty="0">
                        <a:effectLst>
                          <a:outerShdw blurRad="38100" dist="38100" dir="2700000" algn="tl">
                            <a:srgbClr val="000000">
                              <a:alpha val="43137"/>
                            </a:srgbClr>
                          </a:outerShdw>
                        </a:effectLst>
                        <a:cs typeface="B Titr" panose="00000700000000000000" pitchFamily="2" charset="-78"/>
                      </a:endParaRPr>
                    </a:p>
                  </a:txBody>
                  <a:tcPr anchor="ctr"/>
                </a:tc>
                <a:extLst>
                  <a:ext uri="{0D108BD9-81ED-4DB2-BD59-A6C34878D82A}">
                    <a16:rowId xmlns:a16="http://schemas.microsoft.com/office/drawing/2014/main" val="822012867"/>
                  </a:ext>
                </a:extLst>
              </a:tr>
              <a:tr h="819387">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ساخت دستگاه ها</a:t>
                      </a:r>
                      <a:r>
                        <a:rPr lang="fa-IR" baseline="0" dirty="0" smtClean="0">
                          <a:effectLst>
                            <a:outerShdw blurRad="38100" dist="38100" dir="2700000" algn="tl">
                              <a:srgbClr val="000000">
                                <a:alpha val="43137"/>
                              </a:srgbClr>
                            </a:outerShdw>
                          </a:effectLst>
                          <a:cs typeface="B Titr" panose="00000700000000000000" pitchFamily="2" charset="-78"/>
                        </a:rPr>
                        <a:t> و ماشین آلات صنعتی</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اتمهای سنگین با تراکم زیاد</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چگالی نسبتاً بالا</a:t>
                      </a:r>
                      <a:endParaRPr lang="en-US" dirty="0">
                        <a:effectLst>
                          <a:outerShdw blurRad="38100" dist="38100" dir="2700000" algn="tl">
                            <a:srgbClr val="000000">
                              <a:alpha val="43137"/>
                            </a:srgbClr>
                          </a:outerShdw>
                        </a:effectLst>
                        <a:cs typeface="B Titr" panose="00000700000000000000" pitchFamily="2" charset="-78"/>
                      </a:endParaRPr>
                    </a:p>
                  </a:txBody>
                  <a:tcPr anchor="ctr"/>
                </a:tc>
                <a:extLst>
                  <a:ext uri="{0D108BD9-81ED-4DB2-BD59-A6C34878D82A}">
                    <a16:rowId xmlns:a16="http://schemas.microsoft.com/office/drawing/2014/main" val="269229263"/>
                  </a:ext>
                </a:extLst>
              </a:tr>
              <a:tr h="819387">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ساخت دستگاه ها و ابزارها </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ربایش زیاد ذرات</a:t>
                      </a:r>
                      <a:endParaRPr lang="en-US" dirty="0">
                        <a:effectLst>
                          <a:outerShdw blurRad="38100" dist="38100" dir="2700000" algn="tl">
                            <a:srgbClr val="000000">
                              <a:alpha val="43137"/>
                            </a:srgbClr>
                          </a:outerShdw>
                        </a:effectLst>
                        <a:cs typeface="B Titr" panose="00000700000000000000" pitchFamily="2" charset="-78"/>
                      </a:endParaRPr>
                    </a:p>
                  </a:txBody>
                  <a:tcPr anchor="ctr"/>
                </a:tc>
                <a:tc>
                  <a:txBody>
                    <a:bodyPr/>
                    <a:lstStyle/>
                    <a:p>
                      <a:pPr algn="ctr"/>
                      <a:r>
                        <a:rPr lang="fa-IR" dirty="0" smtClean="0">
                          <a:effectLst>
                            <a:outerShdw blurRad="38100" dist="38100" dir="2700000" algn="tl">
                              <a:srgbClr val="000000">
                                <a:alpha val="43137"/>
                              </a:srgbClr>
                            </a:outerShdw>
                          </a:effectLst>
                          <a:cs typeface="B Titr" panose="00000700000000000000" pitchFamily="2" charset="-78"/>
                        </a:rPr>
                        <a:t>جامد بودن در دمای معمولی </a:t>
                      </a:r>
                    </a:p>
                    <a:p>
                      <a:pPr algn="ctr"/>
                      <a:r>
                        <a:rPr lang="fa-IR" dirty="0" smtClean="0">
                          <a:effectLst>
                            <a:outerShdw blurRad="38100" dist="38100" dir="2700000" algn="tl">
                              <a:srgbClr val="000000">
                                <a:alpha val="43137"/>
                              </a:srgbClr>
                            </a:outerShdw>
                          </a:effectLst>
                          <a:cs typeface="B Titr" panose="00000700000000000000" pitchFamily="2" charset="-78"/>
                        </a:rPr>
                        <a:t>و نقطه ذوب و جوش بالا</a:t>
                      </a:r>
                      <a:endParaRPr lang="en-US" dirty="0">
                        <a:effectLst>
                          <a:outerShdw blurRad="38100" dist="38100" dir="2700000" algn="tl">
                            <a:srgbClr val="000000">
                              <a:alpha val="43137"/>
                            </a:srgbClr>
                          </a:outerShdw>
                        </a:effectLst>
                        <a:cs typeface="B Titr" panose="00000700000000000000" pitchFamily="2" charset="-78"/>
                      </a:endParaRPr>
                    </a:p>
                  </a:txBody>
                  <a:tcPr anchor="ctr"/>
                </a:tc>
                <a:extLst>
                  <a:ext uri="{0D108BD9-81ED-4DB2-BD59-A6C34878D82A}">
                    <a16:rowId xmlns:a16="http://schemas.microsoft.com/office/drawing/2014/main" val="251629602"/>
                  </a:ext>
                </a:extLst>
              </a:tr>
            </a:tbl>
          </a:graphicData>
        </a:graphic>
      </p:graphicFrame>
    </p:spTree>
    <p:extLst>
      <p:ext uri="{BB962C8B-B14F-4D97-AF65-F5344CB8AC3E}">
        <p14:creationId xmlns:p14="http://schemas.microsoft.com/office/powerpoint/2010/main" val="12842747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37</a:t>
            </a:fld>
            <a:endParaRPr lang="en-US"/>
          </a:p>
        </p:txBody>
      </p:sp>
      <p:sp>
        <p:nvSpPr>
          <p:cNvPr id="7" name="TextBox 6"/>
          <p:cNvSpPr txBox="1"/>
          <p:nvPr/>
        </p:nvSpPr>
        <p:spPr>
          <a:xfrm>
            <a:off x="5605320" y="554181"/>
            <a:ext cx="981359" cy="400110"/>
          </a:xfrm>
          <a:prstGeom prst="rect">
            <a:avLst/>
          </a:prstGeom>
          <a:noFill/>
        </p:spPr>
        <p:txBody>
          <a:bodyPr wrap="none" rtlCol="0">
            <a:spAutoFit/>
          </a:bodyPr>
          <a:lstStyle/>
          <a:p>
            <a:r>
              <a:rPr lang="fa-IR" sz="2000" dirty="0" smtClean="0">
                <a:cs typeface="B Titr" panose="00000700000000000000" pitchFamily="2" charset="-78"/>
              </a:rPr>
              <a:t>چند نکته</a:t>
            </a:r>
            <a:endParaRPr lang="en-US" sz="2000" dirty="0">
              <a:cs typeface="B Titr" panose="00000700000000000000" pitchFamily="2" charset="-78"/>
            </a:endParaRPr>
          </a:p>
        </p:txBody>
      </p:sp>
      <p:sp>
        <p:nvSpPr>
          <p:cNvPr id="8" name="TextBox 7"/>
          <p:cNvSpPr txBox="1"/>
          <p:nvPr/>
        </p:nvSpPr>
        <p:spPr>
          <a:xfrm>
            <a:off x="6481904" y="1517853"/>
            <a:ext cx="4964821" cy="400110"/>
          </a:xfrm>
          <a:prstGeom prst="rect">
            <a:avLst/>
          </a:prstGeom>
          <a:noFill/>
        </p:spPr>
        <p:txBody>
          <a:bodyPr wrap="none" rtlCol="0">
            <a:spAutoFit/>
          </a:bodyPr>
          <a:lstStyle/>
          <a:p>
            <a:r>
              <a:rPr lang="fa-IR" sz="2000" dirty="0" smtClean="0">
                <a:solidFill>
                  <a:srgbClr val="0070C0"/>
                </a:solidFill>
                <a:cs typeface="B Titr" panose="00000700000000000000" pitchFamily="2" charset="-78"/>
              </a:rPr>
              <a:t>از بین عنصرهای شناخته شده،بیشترعنصرها فلز هستند.</a:t>
            </a:r>
            <a:endParaRPr lang="en-US" sz="2000" dirty="0">
              <a:solidFill>
                <a:srgbClr val="0070C0"/>
              </a:solidFill>
              <a:cs typeface="B Titr" panose="00000700000000000000" pitchFamily="2" charset="-78"/>
            </a:endParaRPr>
          </a:p>
        </p:txBody>
      </p:sp>
      <p:sp>
        <p:nvSpPr>
          <p:cNvPr id="9" name="TextBox 8"/>
          <p:cNvSpPr txBox="1"/>
          <p:nvPr/>
        </p:nvSpPr>
        <p:spPr>
          <a:xfrm>
            <a:off x="1738453" y="2364072"/>
            <a:ext cx="9858789" cy="369332"/>
          </a:xfrm>
          <a:prstGeom prst="rect">
            <a:avLst/>
          </a:prstGeom>
          <a:noFill/>
        </p:spPr>
        <p:txBody>
          <a:bodyPr wrap="none" rtlCol="0">
            <a:spAutoFit/>
          </a:bodyPr>
          <a:lstStyle/>
          <a:p>
            <a:r>
              <a:rPr lang="fa-IR" dirty="0" smtClean="0">
                <a:solidFill>
                  <a:srgbClr val="FF0000"/>
                </a:solidFill>
                <a:cs typeface="B Titr" panose="00000700000000000000" pitchFamily="2" charset="-78"/>
              </a:rPr>
              <a:t>تمام فلزها به جز جیوه در دمای اتاق حالت جامد دارند در حالی که نافلزها به هر سه حالت جامد،مایع،گاز یافت می شوند.</a:t>
            </a:r>
            <a:endParaRPr lang="en-US" dirty="0">
              <a:solidFill>
                <a:srgbClr val="FF0000"/>
              </a:solidFill>
              <a:cs typeface="B Titr" panose="00000700000000000000" pitchFamily="2" charset="-78"/>
            </a:endParaRPr>
          </a:p>
        </p:txBody>
      </p:sp>
      <p:sp>
        <p:nvSpPr>
          <p:cNvPr id="10" name="TextBox 9"/>
          <p:cNvSpPr txBox="1"/>
          <p:nvPr/>
        </p:nvSpPr>
        <p:spPr>
          <a:xfrm>
            <a:off x="4628882" y="3404305"/>
            <a:ext cx="6724918" cy="369332"/>
          </a:xfrm>
          <a:prstGeom prst="rect">
            <a:avLst/>
          </a:prstGeom>
          <a:noFill/>
        </p:spPr>
        <p:txBody>
          <a:bodyPr wrap="none" rtlCol="0">
            <a:spAutoFit/>
          </a:bodyPr>
          <a:lstStyle/>
          <a:p>
            <a:r>
              <a:rPr lang="fa-IR" dirty="0" smtClean="0">
                <a:solidFill>
                  <a:srgbClr val="002060"/>
                </a:solidFill>
                <a:cs typeface="B Titr" panose="00000700000000000000" pitchFamily="2" charset="-78"/>
              </a:rPr>
              <a:t>البته تنها نافلز مایع،نافلزی به نام بُرم می باشد که مایعی قهوه ای رنگ و سمی است</a:t>
            </a:r>
            <a:endParaRPr lang="en-US" dirty="0">
              <a:solidFill>
                <a:srgbClr val="002060"/>
              </a:solidFill>
              <a:cs typeface="B Titr" panose="00000700000000000000" pitchFamily="2" charset="-78"/>
            </a:endParaRPr>
          </a:p>
        </p:txBody>
      </p:sp>
      <p:sp>
        <p:nvSpPr>
          <p:cNvPr id="11" name="TextBox 10"/>
          <p:cNvSpPr txBox="1"/>
          <p:nvPr/>
        </p:nvSpPr>
        <p:spPr>
          <a:xfrm>
            <a:off x="1385793" y="4325873"/>
            <a:ext cx="10564110" cy="400110"/>
          </a:xfrm>
          <a:prstGeom prst="rect">
            <a:avLst/>
          </a:prstGeom>
          <a:noFill/>
        </p:spPr>
        <p:txBody>
          <a:bodyPr wrap="none" rtlCol="0">
            <a:spAutoFit/>
          </a:bodyPr>
          <a:lstStyle/>
          <a:p>
            <a:r>
              <a:rPr lang="fa-IR" sz="2000" dirty="0" smtClean="0">
                <a:solidFill>
                  <a:srgbClr val="7030A0"/>
                </a:solidFill>
                <a:cs typeface="B Titr" panose="00000700000000000000" pitchFamily="2" charset="-78"/>
              </a:rPr>
              <a:t>آهن،مس،طلا،نقره،پلاتین،جیوه،آلومینیم،قلع،روی،سرب،اورانیوم،سدیم،منیزیم،کلسیم،پتاسیم، و بریلیم .........فلزند</a:t>
            </a:r>
            <a:endParaRPr lang="en-US" sz="2000" dirty="0">
              <a:solidFill>
                <a:srgbClr val="7030A0"/>
              </a:solidFill>
              <a:cs typeface="B Titr" panose="00000700000000000000" pitchFamily="2" charset="-78"/>
            </a:endParaRPr>
          </a:p>
        </p:txBody>
      </p:sp>
      <p:sp>
        <p:nvSpPr>
          <p:cNvPr id="12" name="TextBox 11"/>
          <p:cNvSpPr txBox="1"/>
          <p:nvPr/>
        </p:nvSpPr>
        <p:spPr>
          <a:xfrm>
            <a:off x="1138112" y="5241084"/>
            <a:ext cx="8844088" cy="400110"/>
          </a:xfrm>
          <a:prstGeom prst="rect">
            <a:avLst/>
          </a:prstGeom>
          <a:noFill/>
        </p:spPr>
        <p:txBody>
          <a:bodyPr wrap="none" rtlCol="0">
            <a:spAutoFit/>
          </a:bodyPr>
          <a:lstStyle/>
          <a:p>
            <a:r>
              <a:rPr lang="fa-IR" sz="2000" dirty="0" smtClean="0">
                <a:solidFill>
                  <a:srgbClr val="7030A0"/>
                </a:solidFill>
                <a:cs typeface="B Titr" panose="00000700000000000000" pitchFamily="2" charset="-78"/>
              </a:rPr>
              <a:t>اکسیژن،هیدروژن،نیتروژن،هلیم،نئون،آرگون،کلر،فلوئور،برم،ید،کربن،فسفر،گوگرد.......نافلزند</a:t>
            </a:r>
            <a:endParaRPr lang="en-US" sz="2000" dirty="0">
              <a:solidFill>
                <a:srgbClr val="7030A0"/>
              </a:solidFill>
              <a:cs typeface="B Titr" panose="00000700000000000000" pitchFamily="2" charset="-78"/>
            </a:endParaRPr>
          </a:p>
        </p:txBody>
      </p:sp>
    </p:spTree>
    <p:extLst>
      <p:ext uri="{BB962C8B-B14F-4D97-AF65-F5344CB8AC3E}">
        <p14:creationId xmlns:p14="http://schemas.microsoft.com/office/powerpoint/2010/main" val="42617949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38</a:t>
            </a:fld>
            <a:endParaRPr lang="en-US"/>
          </a:p>
        </p:txBody>
      </p:sp>
      <p:sp>
        <p:nvSpPr>
          <p:cNvPr id="7" name="TextBox 6"/>
          <p:cNvSpPr txBox="1"/>
          <p:nvPr/>
        </p:nvSpPr>
        <p:spPr>
          <a:xfrm>
            <a:off x="4791075" y="695325"/>
            <a:ext cx="2286000" cy="461665"/>
          </a:xfrm>
          <a:prstGeom prst="rect">
            <a:avLst/>
          </a:prstGeom>
          <a:solidFill>
            <a:srgbClr val="FFFF00"/>
          </a:solidFill>
        </p:spPr>
        <p:txBody>
          <a:bodyPr wrap="square" rtlCol="0">
            <a:spAutoFit/>
          </a:bodyPr>
          <a:lstStyle/>
          <a:p>
            <a:pPr algn="ctr"/>
            <a:r>
              <a:rPr lang="fa-IR" sz="2400" dirty="0" smtClean="0">
                <a:solidFill>
                  <a:srgbClr val="0070C0"/>
                </a:solidFill>
                <a:cs typeface="B Titr" panose="00000700000000000000" pitchFamily="2" charset="-78"/>
              </a:rPr>
              <a:t>ساختار اتمی فلزها</a:t>
            </a:r>
            <a:endParaRPr lang="en-US" sz="2400" dirty="0">
              <a:solidFill>
                <a:srgbClr val="0070C0"/>
              </a:solidFill>
              <a:cs typeface="B Titr" panose="00000700000000000000" pitchFamily="2" charset="-78"/>
            </a:endParaRPr>
          </a:p>
        </p:txBody>
      </p:sp>
      <p:sp>
        <p:nvSpPr>
          <p:cNvPr id="8" name="TextBox 7"/>
          <p:cNvSpPr txBox="1"/>
          <p:nvPr/>
        </p:nvSpPr>
        <p:spPr>
          <a:xfrm>
            <a:off x="1349348" y="1544508"/>
            <a:ext cx="9493304" cy="461665"/>
          </a:xfrm>
          <a:prstGeom prst="rect">
            <a:avLst/>
          </a:prstGeom>
          <a:solidFill>
            <a:srgbClr val="92D050"/>
          </a:solidFill>
        </p:spPr>
        <p:txBody>
          <a:bodyPr wrap="none" rtlCol="0">
            <a:spAutoFit/>
          </a:bodyPr>
          <a:lstStyle/>
          <a:p>
            <a:r>
              <a:rPr lang="fa-IR" sz="2400" dirty="0" smtClean="0">
                <a:solidFill>
                  <a:srgbClr val="002060"/>
                </a:solidFill>
                <a:cs typeface="B Titr" panose="00000700000000000000" pitchFamily="2" charset="-78"/>
              </a:rPr>
              <a:t>فلزات از اتمهای یکسان تشکیل شده اند ولی تفاوت مهمی که فلزها با دیگر عنصرها دارند</a:t>
            </a:r>
            <a:endParaRPr lang="en-US" sz="2400" dirty="0">
              <a:solidFill>
                <a:srgbClr val="002060"/>
              </a:solidFill>
              <a:cs typeface="B Titr" panose="00000700000000000000" pitchFamily="2" charset="-78"/>
            </a:endParaRPr>
          </a:p>
        </p:txBody>
      </p:sp>
      <p:sp>
        <p:nvSpPr>
          <p:cNvPr id="9" name="TextBox 8"/>
          <p:cNvSpPr txBox="1"/>
          <p:nvPr/>
        </p:nvSpPr>
        <p:spPr>
          <a:xfrm>
            <a:off x="341059" y="2311519"/>
            <a:ext cx="11509882" cy="1246495"/>
          </a:xfrm>
          <a:prstGeom prst="rect">
            <a:avLst/>
          </a:prstGeom>
          <a:solidFill>
            <a:srgbClr val="92D050"/>
          </a:solidFill>
        </p:spPr>
        <p:txBody>
          <a:bodyPr wrap="none" rtlCol="0">
            <a:spAutoFit/>
          </a:bodyPr>
          <a:lstStyle/>
          <a:p>
            <a:pPr algn="r">
              <a:lnSpc>
                <a:spcPct val="200000"/>
              </a:lnSpc>
            </a:pPr>
            <a:r>
              <a:rPr lang="fa-IR" sz="2000" dirty="0" smtClean="0">
                <a:solidFill>
                  <a:srgbClr val="002060"/>
                </a:solidFill>
                <a:cs typeface="B Titr" panose="00000700000000000000" pitchFamily="2" charset="-78"/>
              </a:rPr>
              <a:t>این است که ذرات سازنده ی تمام عنصرهای فلزی فقط اتم است.برای مثال یک تکه مس مجموعه ای از بی شمار اتم های مس است</a:t>
            </a:r>
          </a:p>
          <a:p>
            <a:pPr algn="r">
              <a:lnSpc>
                <a:spcPct val="200000"/>
              </a:lnSpc>
            </a:pPr>
            <a:r>
              <a:rPr lang="fa-IR" sz="2000" dirty="0" smtClean="0">
                <a:solidFill>
                  <a:srgbClr val="002060"/>
                </a:solidFill>
                <a:cs typeface="B Titr" panose="00000700000000000000" pitchFamily="2" charset="-78"/>
              </a:rPr>
              <a:t>که در کنار هم قرار گرفته اند و نمی توان در آن اجتماعی از اتم ها را به عنوان مولکول مشخص کرد</a:t>
            </a:r>
            <a:endParaRPr lang="en-US" sz="2000" dirty="0">
              <a:solidFill>
                <a:srgbClr val="002060"/>
              </a:solidFill>
              <a:cs typeface="B Titr" panose="00000700000000000000" pitchFamily="2" charset="-78"/>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2925" y="3724275"/>
            <a:ext cx="2857500" cy="2705100"/>
          </a:xfrm>
          <a:prstGeom prst="rect">
            <a:avLst/>
          </a:prstGeom>
        </p:spPr>
      </p:pic>
    </p:spTree>
    <p:extLst>
      <p:ext uri="{BB962C8B-B14F-4D97-AF65-F5344CB8AC3E}">
        <p14:creationId xmlns:p14="http://schemas.microsoft.com/office/powerpoint/2010/main" val="21662232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39</a:t>
            </a:fld>
            <a:endParaRPr lang="en-US"/>
          </a:p>
        </p:txBody>
      </p:sp>
      <p:sp>
        <p:nvSpPr>
          <p:cNvPr id="7" name="TextBox 6"/>
          <p:cNvSpPr txBox="1"/>
          <p:nvPr/>
        </p:nvSpPr>
        <p:spPr>
          <a:xfrm>
            <a:off x="4638674" y="590550"/>
            <a:ext cx="2486025" cy="461665"/>
          </a:xfrm>
          <a:prstGeom prst="rect">
            <a:avLst/>
          </a:prstGeom>
          <a:solidFill>
            <a:srgbClr val="FFFF00"/>
          </a:solidFill>
        </p:spPr>
        <p:txBody>
          <a:bodyPr wrap="square" rtlCol="0">
            <a:spAutoFit/>
          </a:bodyPr>
          <a:lstStyle/>
          <a:p>
            <a:pPr algn="ctr"/>
            <a:r>
              <a:rPr lang="fa-IR" sz="2400" dirty="0" smtClean="0">
                <a:solidFill>
                  <a:srgbClr val="0070C0"/>
                </a:solidFill>
                <a:cs typeface="B Titr" panose="00000700000000000000" pitchFamily="2" charset="-78"/>
              </a:rPr>
              <a:t>ساختار اتمی نافلزها</a:t>
            </a:r>
            <a:endParaRPr lang="en-US" sz="2400" dirty="0">
              <a:solidFill>
                <a:srgbClr val="0070C0"/>
              </a:solidFill>
              <a:cs typeface="B Titr" panose="00000700000000000000" pitchFamily="2" charset="-78"/>
            </a:endParaRPr>
          </a:p>
        </p:txBody>
      </p:sp>
      <p:sp>
        <p:nvSpPr>
          <p:cNvPr id="8" name="TextBox 7"/>
          <p:cNvSpPr txBox="1"/>
          <p:nvPr/>
        </p:nvSpPr>
        <p:spPr>
          <a:xfrm>
            <a:off x="609600" y="1428750"/>
            <a:ext cx="11259814" cy="461665"/>
          </a:xfrm>
          <a:prstGeom prst="rect">
            <a:avLst/>
          </a:prstGeom>
          <a:solidFill>
            <a:srgbClr val="00B0F0"/>
          </a:solidFill>
        </p:spPr>
        <p:txBody>
          <a:bodyPr wrap="none" rtlCol="0">
            <a:spAutoFit/>
          </a:bodyPr>
          <a:lstStyle/>
          <a:p>
            <a:r>
              <a:rPr lang="fa-IR" sz="2400" dirty="0" smtClean="0">
                <a:solidFill>
                  <a:srgbClr val="FF0000"/>
                </a:solidFill>
                <a:cs typeface="B Titr" panose="00000700000000000000" pitchFamily="2" charset="-78"/>
              </a:rPr>
              <a:t>مولکولها اجتماعی از اتم ها هستند.ذرات سازنده ی نافلزها مولکولهایی از دو یا چند اتم یکسان می باشند</a:t>
            </a:r>
            <a:endParaRPr lang="en-US" sz="2400" dirty="0">
              <a:solidFill>
                <a:srgbClr val="FF0000"/>
              </a:solidFill>
              <a:cs typeface="B Titr" panose="00000700000000000000" pitchFamily="2" charset="-78"/>
            </a:endParaRPr>
          </a:p>
        </p:txBody>
      </p:sp>
      <p:sp>
        <p:nvSpPr>
          <p:cNvPr id="9" name="TextBox 8"/>
          <p:cNvSpPr txBox="1"/>
          <p:nvPr/>
        </p:nvSpPr>
        <p:spPr>
          <a:xfrm>
            <a:off x="728222" y="2419350"/>
            <a:ext cx="11022569" cy="461665"/>
          </a:xfrm>
          <a:prstGeom prst="rect">
            <a:avLst/>
          </a:prstGeom>
          <a:solidFill>
            <a:schemeClr val="bg2">
              <a:lumMod val="50000"/>
            </a:schemeClr>
          </a:solidFill>
        </p:spPr>
        <p:txBody>
          <a:bodyPr wrap="none" rtlCol="0">
            <a:spAutoFit/>
          </a:bodyPr>
          <a:lstStyle/>
          <a:p>
            <a:r>
              <a:rPr lang="fa-IR" sz="2400" dirty="0" smtClean="0">
                <a:solidFill>
                  <a:srgbClr val="FFFF00"/>
                </a:solidFill>
                <a:cs typeface="B Titr" panose="00000700000000000000" pitchFamily="2" charset="-78"/>
              </a:rPr>
              <a:t>اکسیژن،هیدروژن،نیتروژن،فلوئور،کلر،برم و ید عنصرهای نافلزی هستند که مولکولهای دو اتمی دارند</a:t>
            </a:r>
            <a:endParaRPr lang="en-US" sz="2400" dirty="0">
              <a:solidFill>
                <a:srgbClr val="FFFF00"/>
              </a:solidFill>
              <a:cs typeface="B Titr" panose="00000700000000000000" pitchFamily="2" charset="-78"/>
            </a:endParaRPr>
          </a:p>
        </p:txBody>
      </p:sp>
      <p:sp>
        <p:nvSpPr>
          <p:cNvPr id="10" name="TextBox 9"/>
          <p:cNvSpPr txBox="1"/>
          <p:nvPr/>
        </p:nvSpPr>
        <p:spPr>
          <a:xfrm>
            <a:off x="701791" y="3285625"/>
            <a:ext cx="11049000" cy="888705"/>
          </a:xfrm>
          <a:prstGeom prst="rect">
            <a:avLst/>
          </a:prstGeom>
          <a:solidFill>
            <a:schemeClr val="accent2">
              <a:lumMod val="40000"/>
              <a:lumOff val="60000"/>
            </a:schemeClr>
          </a:solidFill>
          <a:ln>
            <a:solidFill>
              <a:schemeClr val="accent1">
                <a:lumMod val="60000"/>
                <a:lumOff val="40000"/>
              </a:schemeClr>
            </a:solidFill>
          </a:ln>
        </p:spPr>
        <p:txBody>
          <a:bodyPr wrap="square" rtlCol="0">
            <a:spAutoFit/>
          </a:bodyPr>
          <a:lstStyle/>
          <a:p>
            <a:pPr algn="r">
              <a:lnSpc>
                <a:spcPct val="150000"/>
              </a:lnSpc>
            </a:pPr>
            <a:r>
              <a:rPr lang="fa-IR" dirty="0" smtClean="0">
                <a:cs typeface="B Titr" panose="00000700000000000000" pitchFamily="2" charset="-78"/>
              </a:rPr>
              <a:t>گوگرد مولکول هایی هشت اتمی دارد ولی چند نوع نافلز که به آنها گازهای بی اثر(نجیب) می گویند،مولکولهایی تک اتمی دارند که به صورت آزاد در طبیعت یافت می شوند مانند هلیم ...</a:t>
            </a:r>
            <a:endParaRPr lang="en-US" dirty="0">
              <a:cs typeface="B Titr" panose="00000700000000000000" pitchFamily="2" charset="-78"/>
            </a:endParaRPr>
          </a:p>
        </p:txBody>
      </p:sp>
      <p:sp>
        <p:nvSpPr>
          <p:cNvPr id="11" name="TextBox 10"/>
          <p:cNvSpPr txBox="1"/>
          <p:nvPr/>
        </p:nvSpPr>
        <p:spPr>
          <a:xfrm>
            <a:off x="728221" y="4578940"/>
            <a:ext cx="11022569" cy="1246495"/>
          </a:xfrm>
          <a:prstGeom prst="rect">
            <a:avLst/>
          </a:prstGeom>
          <a:solidFill>
            <a:srgbClr val="92D050"/>
          </a:solidFill>
        </p:spPr>
        <p:txBody>
          <a:bodyPr wrap="square" rtlCol="0">
            <a:spAutoFit/>
          </a:bodyPr>
          <a:lstStyle/>
          <a:p>
            <a:pPr algn="r">
              <a:lnSpc>
                <a:spcPct val="200000"/>
              </a:lnSpc>
            </a:pPr>
            <a:r>
              <a:rPr lang="fa-IR" sz="2000" dirty="0" smtClean="0">
                <a:solidFill>
                  <a:srgbClr val="002060"/>
                </a:solidFill>
                <a:cs typeface="B Titr" panose="00000700000000000000" pitchFamily="2" charset="-78"/>
              </a:rPr>
              <a:t>نکته:تنها تعداد کمی از عنصرها همچون طلا،اکسیژن،نیتروژن،کربن و گوگرد را می توان بصورت آزاد در طبیعت یافت در حالی که دیگر عنصرها به صورت ترکیب یافت می شوند</a:t>
            </a:r>
            <a:endParaRPr lang="en-US" sz="2000" dirty="0">
              <a:solidFill>
                <a:srgbClr val="002060"/>
              </a:solidFill>
              <a:cs typeface="B Titr" panose="00000700000000000000" pitchFamily="2" charset="-78"/>
            </a:endParaRPr>
          </a:p>
        </p:txBody>
      </p:sp>
    </p:spTree>
    <p:extLst>
      <p:ext uri="{BB962C8B-B14F-4D97-AF65-F5344CB8AC3E}">
        <p14:creationId xmlns:p14="http://schemas.microsoft.com/office/powerpoint/2010/main" val="1893453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4</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73" y="741855"/>
            <a:ext cx="1905000" cy="1905000"/>
          </a:xfrm>
          <a:prstGeom prst="rect">
            <a:avLst/>
          </a:prstGeom>
        </p:spPr>
      </p:pic>
      <p:sp>
        <p:nvSpPr>
          <p:cNvPr id="3" name="TextBox 2"/>
          <p:cNvSpPr txBox="1"/>
          <p:nvPr/>
        </p:nvSpPr>
        <p:spPr>
          <a:xfrm>
            <a:off x="2291773" y="772633"/>
            <a:ext cx="8589818" cy="1569660"/>
          </a:xfrm>
          <a:prstGeom prst="rect">
            <a:avLst/>
          </a:prstGeom>
          <a:noFill/>
        </p:spPr>
        <p:txBody>
          <a:bodyPr wrap="square" rtlCol="0">
            <a:spAutoFit/>
          </a:bodyPr>
          <a:lstStyle/>
          <a:p>
            <a:pPr algn="r">
              <a:lnSpc>
                <a:spcPct val="200000"/>
              </a:lnSpc>
            </a:pPr>
            <a:r>
              <a:rPr lang="fa-IR" sz="2400" b="1" dirty="0" smtClean="0">
                <a:solidFill>
                  <a:srgbClr val="FF0000"/>
                </a:solidFill>
                <a:effectLst>
                  <a:outerShdw blurRad="38100" dist="38100" dir="2700000" algn="tl">
                    <a:srgbClr val="000000">
                      <a:alpha val="43137"/>
                    </a:srgbClr>
                  </a:outerShdw>
                </a:effectLst>
                <a:cs typeface="B Zar" panose="00000400000000000000" pitchFamily="2" charset="-78"/>
              </a:rPr>
              <a:t>نکته2</a:t>
            </a:r>
            <a:r>
              <a:rPr lang="fa-IR" sz="2400" dirty="0" smtClean="0">
                <a:effectLst>
                  <a:outerShdw blurRad="38100" dist="38100" dir="2700000" algn="tl">
                    <a:srgbClr val="000000">
                      <a:alpha val="43137"/>
                    </a:srgbClr>
                  </a:outerShdw>
                </a:effectLst>
                <a:cs typeface="B Zar" panose="00000400000000000000" pitchFamily="2" charset="-78"/>
              </a:rPr>
              <a:t> : کربن در طبیعت به شکل های گوناگونی یافت می شود.(دگرشکل)</a:t>
            </a:r>
          </a:p>
          <a:p>
            <a:pPr algn="r">
              <a:lnSpc>
                <a:spcPct val="200000"/>
              </a:lnSpc>
            </a:pPr>
            <a:r>
              <a:rPr lang="fa-IR" sz="2400" dirty="0" smtClean="0">
                <a:effectLst>
                  <a:outerShdw blurRad="38100" dist="38100" dir="2700000" algn="tl">
                    <a:srgbClr val="000000">
                      <a:alpha val="43137"/>
                    </a:srgbClr>
                  </a:outerShdw>
                </a:effectLst>
                <a:cs typeface="B Zar" panose="00000400000000000000" pitchFamily="2" charset="-78"/>
              </a:rPr>
              <a:t>گرافیت،الماس و دوده ،شکلهای دیگر عنصر کربن هستند.</a:t>
            </a:r>
            <a:endParaRPr lang="en-US" sz="2400" dirty="0">
              <a:effectLst>
                <a:outerShdw blurRad="38100" dist="38100" dir="2700000" algn="tl">
                  <a:srgbClr val="000000">
                    <a:alpha val="43137"/>
                  </a:srgbClr>
                </a:outerShdw>
              </a:effectLst>
              <a:cs typeface="B Zar" panose="00000400000000000000" pitchFamily="2" charset="-78"/>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73" y="2677633"/>
            <a:ext cx="3547918" cy="2360978"/>
          </a:xfrm>
          <a:prstGeom prst="rect">
            <a:avLst/>
          </a:prstGeom>
        </p:spPr>
      </p:pic>
      <p:sp>
        <p:nvSpPr>
          <p:cNvPr id="10" name="TextBox 9"/>
          <p:cNvSpPr txBox="1"/>
          <p:nvPr/>
        </p:nvSpPr>
        <p:spPr>
          <a:xfrm>
            <a:off x="277092" y="4669279"/>
            <a:ext cx="2981036" cy="369332"/>
          </a:xfrm>
          <a:prstGeom prst="rect">
            <a:avLst/>
          </a:prstGeom>
          <a:noFill/>
        </p:spPr>
        <p:txBody>
          <a:bodyPr wrap="square" rtlCol="0">
            <a:spAutoFit/>
          </a:bodyPr>
          <a:lstStyle/>
          <a:p>
            <a:r>
              <a:rPr lang="fa-IR" b="1" dirty="0" smtClean="0">
                <a:cs typeface="B Zar" panose="00000400000000000000" pitchFamily="2" charset="-78"/>
              </a:rPr>
              <a:t>مغز مداد از جنس گرافیت است.</a:t>
            </a:r>
            <a:endParaRPr lang="en-US" b="1" dirty="0">
              <a:cs typeface="B Zar" panose="00000400000000000000" pitchFamily="2" charset="-78"/>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501" y="2619739"/>
            <a:ext cx="5198197" cy="3459164"/>
          </a:xfrm>
          <a:prstGeom prst="rect">
            <a:avLst/>
          </a:prstGeom>
        </p:spPr>
      </p:pic>
    </p:spTree>
    <p:extLst>
      <p:ext uri="{BB962C8B-B14F-4D97-AF65-F5344CB8AC3E}">
        <p14:creationId xmlns:p14="http://schemas.microsoft.com/office/powerpoint/2010/main" val="25341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40</a:t>
            </a:fld>
            <a:endParaRPr lang="en-US"/>
          </a:p>
        </p:txBody>
      </p:sp>
      <p:sp>
        <p:nvSpPr>
          <p:cNvPr id="7" name="TextBox 6"/>
          <p:cNvSpPr txBox="1"/>
          <p:nvPr/>
        </p:nvSpPr>
        <p:spPr>
          <a:xfrm>
            <a:off x="4886035" y="628073"/>
            <a:ext cx="1745673" cy="369332"/>
          </a:xfrm>
          <a:prstGeom prst="rect">
            <a:avLst/>
          </a:prstGeom>
          <a:solidFill>
            <a:srgbClr val="FFFF00"/>
          </a:solidFill>
        </p:spPr>
        <p:txBody>
          <a:bodyPr wrap="square" rtlCol="0">
            <a:spAutoFit/>
          </a:bodyPr>
          <a:lstStyle/>
          <a:p>
            <a:pPr algn="ctr"/>
            <a:r>
              <a:rPr lang="fa-IR" dirty="0" smtClean="0">
                <a:cs typeface="B Titr" panose="00000700000000000000" pitchFamily="2" charset="-78"/>
              </a:rPr>
              <a:t>مدل میله و گلوله</a:t>
            </a:r>
            <a:endParaRPr lang="en-US" dirty="0">
              <a:cs typeface="B Titr" panose="00000700000000000000" pitchFamily="2" charset="-78"/>
            </a:endParaRPr>
          </a:p>
        </p:txBody>
      </p:sp>
      <p:sp>
        <p:nvSpPr>
          <p:cNvPr id="8" name="TextBox 7"/>
          <p:cNvSpPr txBox="1"/>
          <p:nvPr/>
        </p:nvSpPr>
        <p:spPr>
          <a:xfrm>
            <a:off x="319839" y="1098550"/>
            <a:ext cx="11876969" cy="369332"/>
          </a:xfrm>
          <a:prstGeom prst="rect">
            <a:avLst/>
          </a:prstGeom>
          <a:noFill/>
        </p:spPr>
        <p:txBody>
          <a:bodyPr wrap="none" rtlCol="0">
            <a:spAutoFit/>
          </a:bodyPr>
          <a:lstStyle/>
          <a:p>
            <a:r>
              <a:rPr lang="fa-IR" dirty="0" smtClean="0">
                <a:cs typeface="B Titr" panose="00000700000000000000" pitchFamily="2" charset="-78"/>
              </a:rPr>
              <a:t>دانشمندان برای </a:t>
            </a:r>
            <a:r>
              <a:rPr lang="fa-IR" dirty="0" smtClean="0">
                <a:solidFill>
                  <a:srgbClr val="FF0000"/>
                </a:solidFill>
                <a:cs typeface="B Titr" panose="00000700000000000000" pitchFamily="2" charset="-78"/>
              </a:rPr>
              <a:t>درک بهتر رفتار مواد </a:t>
            </a:r>
            <a:r>
              <a:rPr lang="fa-IR" dirty="0" smtClean="0">
                <a:cs typeface="B Titr" panose="00000700000000000000" pitchFamily="2" charset="-78"/>
              </a:rPr>
              <a:t>و </a:t>
            </a:r>
            <a:r>
              <a:rPr lang="fa-IR" dirty="0" smtClean="0">
                <a:solidFill>
                  <a:srgbClr val="FF0000"/>
                </a:solidFill>
                <a:cs typeface="B Titr" panose="00000700000000000000" pitchFamily="2" charset="-78"/>
              </a:rPr>
              <a:t>بررسی ساختار انها </a:t>
            </a:r>
            <a:r>
              <a:rPr lang="fa-IR" dirty="0" smtClean="0">
                <a:cs typeface="B Titr" panose="00000700000000000000" pitchFamily="2" charset="-78"/>
              </a:rPr>
              <a:t>و </a:t>
            </a:r>
            <a:r>
              <a:rPr lang="fa-IR" dirty="0" smtClean="0">
                <a:solidFill>
                  <a:srgbClr val="FF0000"/>
                </a:solidFill>
                <a:cs typeface="B Titr" panose="00000700000000000000" pitchFamily="2" charset="-78"/>
              </a:rPr>
              <a:t>نحوه اتصال </a:t>
            </a:r>
            <a:r>
              <a:rPr lang="fa-IR" dirty="0" smtClean="0">
                <a:cs typeface="B Titr" panose="00000700000000000000" pitchFamily="2" charset="-78"/>
              </a:rPr>
              <a:t>و </a:t>
            </a:r>
            <a:r>
              <a:rPr lang="fa-IR" dirty="0" smtClean="0">
                <a:solidFill>
                  <a:srgbClr val="FF0000"/>
                </a:solidFill>
                <a:cs typeface="B Titr" panose="00000700000000000000" pitchFamily="2" charset="-78"/>
              </a:rPr>
              <a:t>موقعیت قرارگیری اتم</a:t>
            </a:r>
            <a:r>
              <a:rPr lang="fa-IR" dirty="0" smtClean="0">
                <a:cs typeface="B Titr" panose="00000700000000000000" pitchFamily="2" charset="-78"/>
              </a:rPr>
              <a:t> ها،از این مدل برای نمایش مواد استفاده می کنند.</a:t>
            </a:r>
            <a:endParaRPr lang="en-US" dirty="0">
              <a:cs typeface="B Titr" panose="00000700000000000000" pitchFamily="2" charset="-78"/>
            </a:endParaRPr>
          </a:p>
        </p:txBody>
      </p:sp>
      <p:sp>
        <p:nvSpPr>
          <p:cNvPr id="10" name="TextBox 9"/>
          <p:cNvSpPr txBox="1"/>
          <p:nvPr/>
        </p:nvSpPr>
        <p:spPr>
          <a:xfrm>
            <a:off x="901308" y="1943100"/>
            <a:ext cx="10389383" cy="400110"/>
          </a:xfrm>
          <a:prstGeom prst="rect">
            <a:avLst/>
          </a:prstGeom>
          <a:solidFill>
            <a:srgbClr val="FFFF00"/>
          </a:solidFill>
        </p:spPr>
        <p:txBody>
          <a:bodyPr wrap="none" rtlCol="0">
            <a:spAutoFit/>
          </a:bodyPr>
          <a:lstStyle/>
          <a:p>
            <a:r>
              <a:rPr lang="fa-IR" sz="2000" dirty="0" smtClean="0">
                <a:cs typeface="B Titr" panose="00000700000000000000" pitchFamily="2" charset="-78"/>
              </a:rPr>
              <a:t>در این مدل اتم ها به شکل گلوله های کروی هستند و برای اتصال آنها از میله های کوچک پلاستیکی استفاده می کنند</a:t>
            </a:r>
            <a:endParaRPr lang="en-US" sz="2000" dirty="0">
              <a:cs typeface="B Titr" panose="00000700000000000000" pitchFamily="2" charset="-78"/>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685" y="2818428"/>
            <a:ext cx="4036219" cy="3123681"/>
          </a:xfrm>
          <a:prstGeom prst="rect">
            <a:avLst/>
          </a:prstGeom>
        </p:spPr>
      </p:pic>
    </p:spTree>
    <p:extLst>
      <p:ext uri="{BB962C8B-B14F-4D97-AF65-F5344CB8AC3E}">
        <p14:creationId xmlns:p14="http://schemas.microsoft.com/office/powerpoint/2010/main" val="3773261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41</a:t>
            </a:fld>
            <a:endParaRPr lang="en-US"/>
          </a:p>
        </p:txBody>
      </p:sp>
      <p:sp>
        <p:nvSpPr>
          <p:cNvPr id="7" name="TextBox 6"/>
          <p:cNvSpPr txBox="1"/>
          <p:nvPr/>
        </p:nvSpPr>
        <p:spPr>
          <a:xfrm>
            <a:off x="4648200" y="438150"/>
            <a:ext cx="2315057" cy="400110"/>
          </a:xfrm>
          <a:prstGeom prst="rect">
            <a:avLst/>
          </a:prstGeom>
          <a:solidFill>
            <a:srgbClr val="FFFF00"/>
          </a:solidFill>
        </p:spPr>
        <p:txBody>
          <a:bodyPr wrap="none" rtlCol="0">
            <a:spAutoFit/>
          </a:bodyPr>
          <a:lstStyle/>
          <a:p>
            <a:r>
              <a:rPr lang="fa-IR" sz="2000" dirty="0" smtClean="0">
                <a:cs typeface="B Titr" panose="00000700000000000000" pitchFamily="2" charset="-78"/>
              </a:rPr>
              <a:t>نمادهای شیمیایی عناصر</a:t>
            </a:r>
            <a:endParaRPr lang="en-US" sz="2000" dirty="0">
              <a:cs typeface="B Titr" panose="00000700000000000000" pitchFamily="2" charset="-78"/>
            </a:endParaRPr>
          </a:p>
        </p:txBody>
      </p:sp>
      <p:pic>
        <p:nvPicPr>
          <p:cNvPr id="8" name="Picture 7"/>
          <p:cNvPicPr>
            <a:picLocks noChangeAspect="1"/>
          </p:cNvPicPr>
          <p:nvPr/>
        </p:nvPicPr>
        <p:blipFill>
          <a:blip r:embed="rId2"/>
          <a:stretch>
            <a:fillRect/>
          </a:stretch>
        </p:blipFill>
        <p:spPr>
          <a:xfrm>
            <a:off x="8610600" y="838260"/>
            <a:ext cx="3095625" cy="5232706"/>
          </a:xfrm>
          <a:prstGeom prst="rect">
            <a:avLst/>
          </a:prstGeom>
        </p:spPr>
      </p:pic>
      <p:pic>
        <p:nvPicPr>
          <p:cNvPr id="9" name="Picture 8"/>
          <p:cNvPicPr>
            <a:picLocks noChangeAspect="1"/>
          </p:cNvPicPr>
          <p:nvPr/>
        </p:nvPicPr>
        <p:blipFill>
          <a:blip r:embed="rId3"/>
          <a:stretch>
            <a:fillRect/>
          </a:stretch>
        </p:blipFill>
        <p:spPr>
          <a:xfrm>
            <a:off x="4724509" y="963947"/>
            <a:ext cx="3276491" cy="5107019"/>
          </a:xfrm>
          <a:prstGeom prst="rect">
            <a:avLst/>
          </a:prstGeom>
        </p:spPr>
      </p:pic>
      <p:pic>
        <p:nvPicPr>
          <p:cNvPr id="10" name="Picture 9"/>
          <p:cNvPicPr>
            <a:picLocks noChangeAspect="1"/>
          </p:cNvPicPr>
          <p:nvPr/>
        </p:nvPicPr>
        <p:blipFill>
          <a:blip r:embed="rId4"/>
          <a:stretch>
            <a:fillRect/>
          </a:stretch>
        </p:blipFill>
        <p:spPr>
          <a:xfrm>
            <a:off x="950497" y="1107404"/>
            <a:ext cx="3088103" cy="5082504"/>
          </a:xfrm>
          <a:prstGeom prst="rect">
            <a:avLst/>
          </a:prstGeom>
        </p:spPr>
      </p:pic>
    </p:spTree>
    <p:extLst>
      <p:ext uri="{BB962C8B-B14F-4D97-AF65-F5344CB8AC3E}">
        <p14:creationId xmlns:p14="http://schemas.microsoft.com/office/powerpoint/2010/main" val="27233428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42</a:t>
            </a:fld>
            <a:endParaRPr lang="en-US"/>
          </a:p>
        </p:txBody>
      </p:sp>
      <p:pic>
        <p:nvPicPr>
          <p:cNvPr id="7" name="Picture 6"/>
          <p:cNvPicPr>
            <a:picLocks noChangeAspect="1"/>
          </p:cNvPicPr>
          <p:nvPr/>
        </p:nvPicPr>
        <p:blipFill>
          <a:blip r:embed="rId2"/>
          <a:stretch>
            <a:fillRect/>
          </a:stretch>
        </p:blipFill>
        <p:spPr>
          <a:xfrm>
            <a:off x="5053012" y="457200"/>
            <a:ext cx="1504582" cy="528637"/>
          </a:xfrm>
          <a:prstGeom prst="rect">
            <a:avLst/>
          </a:prstGeom>
        </p:spPr>
      </p:pic>
      <p:sp>
        <p:nvSpPr>
          <p:cNvPr id="9" name="TextBox 8"/>
          <p:cNvSpPr txBox="1"/>
          <p:nvPr/>
        </p:nvSpPr>
        <p:spPr>
          <a:xfrm>
            <a:off x="504826" y="1190625"/>
            <a:ext cx="11506200" cy="1477328"/>
          </a:xfrm>
          <a:prstGeom prst="rect">
            <a:avLst/>
          </a:prstGeom>
          <a:solidFill>
            <a:schemeClr val="accent1">
              <a:lumMod val="40000"/>
              <a:lumOff val="60000"/>
            </a:schemeClr>
          </a:solidFill>
        </p:spPr>
        <p:txBody>
          <a:bodyPr wrap="square" rtlCol="0">
            <a:spAutoFit/>
          </a:bodyPr>
          <a:lstStyle/>
          <a:p>
            <a:pPr algn="r">
              <a:lnSpc>
                <a:spcPct val="200000"/>
              </a:lnSpc>
            </a:pPr>
            <a:r>
              <a:rPr lang="fa-IR" sz="2400" dirty="0" smtClean="0">
                <a:solidFill>
                  <a:schemeClr val="tx1">
                    <a:lumMod val="85000"/>
                    <a:lumOff val="15000"/>
                  </a:schemeClr>
                </a:solidFill>
                <a:cs typeface="B Titr" panose="00000700000000000000" pitchFamily="2" charset="-78"/>
              </a:rPr>
              <a:t>ترکیب ها گروهی از مواد هستند که ذرات سازنده ی آنها مولکول می باشند و مولکولهای آنها از دویا چند نوع اتم مختلف ساخته شده اند</a:t>
            </a:r>
            <a:endParaRPr lang="en-US" sz="2400" dirty="0">
              <a:solidFill>
                <a:schemeClr val="tx1">
                  <a:lumMod val="85000"/>
                  <a:lumOff val="15000"/>
                </a:schemeClr>
              </a:solidFill>
              <a:cs typeface="B Titr" panose="00000700000000000000" pitchFamily="2" charset="-78"/>
            </a:endParaRPr>
          </a:p>
        </p:txBody>
      </p:sp>
    </p:spTree>
    <p:extLst>
      <p:ext uri="{BB962C8B-B14F-4D97-AF65-F5344CB8AC3E}">
        <p14:creationId xmlns:p14="http://schemas.microsoft.com/office/powerpoint/2010/main" val="31628562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43</a:t>
            </a:fld>
            <a:endParaRPr lang="en-US"/>
          </a:p>
        </p:txBody>
      </p:sp>
      <p:pic>
        <p:nvPicPr>
          <p:cNvPr id="7" name="Picture 6"/>
          <p:cNvPicPr>
            <a:picLocks noChangeAspect="1"/>
          </p:cNvPicPr>
          <p:nvPr/>
        </p:nvPicPr>
        <p:blipFill>
          <a:blip r:embed="rId2"/>
          <a:stretch>
            <a:fillRect/>
          </a:stretch>
        </p:blipFill>
        <p:spPr>
          <a:xfrm>
            <a:off x="1438563" y="310024"/>
            <a:ext cx="8543637" cy="6321579"/>
          </a:xfrm>
          <a:prstGeom prst="rect">
            <a:avLst/>
          </a:prstGeom>
        </p:spPr>
      </p:pic>
    </p:spTree>
    <p:extLst>
      <p:ext uri="{BB962C8B-B14F-4D97-AF65-F5344CB8AC3E}">
        <p14:creationId xmlns:p14="http://schemas.microsoft.com/office/powerpoint/2010/main" val="34436451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44</a:t>
            </a:fld>
            <a:endParaRPr lang="en-US"/>
          </a:p>
        </p:txBody>
      </p:sp>
      <p:sp>
        <p:nvSpPr>
          <p:cNvPr id="7" name="TextBox 6"/>
          <p:cNvSpPr txBox="1"/>
          <p:nvPr/>
        </p:nvSpPr>
        <p:spPr>
          <a:xfrm>
            <a:off x="4959928" y="655781"/>
            <a:ext cx="1776448" cy="369332"/>
          </a:xfrm>
          <a:prstGeom prst="rect">
            <a:avLst/>
          </a:prstGeom>
          <a:solidFill>
            <a:schemeClr val="accent4">
              <a:lumMod val="40000"/>
              <a:lumOff val="60000"/>
            </a:schemeClr>
          </a:solidFill>
        </p:spPr>
        <p:txBody>
          <a:bodyPr wrap="square" rtlCol="0">
            <a:spAutoFit/>
          </a:bodyPr>
          <a:lstStyle/>
          <a:p>
            <a:pPr algn="ctr"/>
            <a:r>
              <a:rPr lang="fa-IR" dirty="0" smtClean="0">
                <a:effectLst>
                  <a:outerShdw blurRad="38100" dist="38100" dir="2700000" algn="tl">
                    <a:srgbClr val="000000">
                      <a:alpha val="43137"/>
                    </a:srgbClr>
                  </a:outerShdw>
                </a:effectLst>
                <a:cs typeface="B Titr" panose="00000700000000000000" pitchFamily="2" charset="-78"/>
              </a:rPr>
              <a:t>ساختار اتم</a:t>
            </a:r>
            <a:endParaRPr lang="en-US" dirty="0">
              <a:effectLst>
                <a:outerShdw blurRad="38100" dist="38100" dir="2700000" algn="tl">
                  <a:srgbClr val="000000">
                    <a:alpha val="43137"/>
                  </a:srgbClr>
                </a:outerShdw>
              </a:effectLst>
              <a:cs typeface="B Titr" panose="00000700000000000000" pitchFamily="2" charset="-78"/>
            </a:endParaRPr>
          </a:p>
        </p:txBody>
      </p:sp>
      <p:pic>
        <p:nvPicPr>
          <p:cNvPr id="8" name="Picture 7"/>
          <p:cNvPicPr>
            <a:picLocks noChangeAspect="1"/>
          </p:cNvPicPr>
          <p:nvPr/>
        </p:nvPicPr>
        <p:blipFill>
          <a:blip r:embed="rId2"/>
          <a:stretch>
            <a:fillRect/>
          </a:stretch>
        </p:blipFill>
        <p:spPr>
          <a:xfrm>
            <a:off x="646545" y="1849713"/>
            <a:ext cx="10898909" cy="4181343"/>
          </a:xfrm>
          <a:prstGeom prst="rect">
            <a:avLst/>
          </a:prstGeom>
        </p:spPr>
      </p:pic>
      <p:sp>
        <p:nvSpPr>
          <p:cNvPr id="9" name="TextBox 8"/>
          <p:cNvSpPr txBox="1"/>
          <p:nvPr/>
        </p:nvSpPr>
        <p:spPr>
          <a:xfrm>
            <a:off x="1026102" y="1201253"/>
            <a:ext cx="9894055" cy="646331"/>
          </a:xfrm>
          <a:prstGeom prst="rect">
            <a:avLst/>
          </a:prstGeom>
          <a:solidFill>
            <a:schemeClr val="accent4">
              <a:lumMod val="40000"/>
              <a:lumOff val="60000"/>
            </a:schemeClr>
          </a:solidFill>
        </p:spPr>
        <p:txBody>
          <a:bodyPr wrap="none" rtlCol="0">
            <a:spAutoFit/>
          </a:bodyPr>
          <a:lstStyle/>
          <a:p>
            <a:pPr algn="r"/>
            <a:r>
              <a:rPr lang="fa-IR" dirty="0" smtClean="0">
                <a:cs typeface="B Titr" panose="00000700000000000000" pitchFamily="2" charset="-78"/>
              </a:rPr>
              <a:t>پروتون و نوترون در فضای بسیارکوچکی در مرکز اتم به نام هسته قرار دارند</a:t>
            </a:r>
          </a:p>
          <a:p>
            <a:pPr algn="r"/>
            <a:r>
              <a:rPr lang="fa-IR" dirty="0" smtClean="0">
                <a:cs typeface="B Titr" panose="00000700000000000000" pitchFamily="2" charset="-78"/>
              </a:rPr>
              <a:t>وجود نوترون سبب پایداری هسته اتم می گردد و مانع از متلاشی شدن هسته به علت دافعه ی بارهای مثبت پروتونها می شود</a:t>
            </a:r>
            <a:endParaRPr lang="en-US" dirty="0">
              <a:cs typeface="B Titr" panose="00000700000000000000" pitchFamily="2" charset="-78"/>
            </a:endParaRPr>
          </a:p>
        </p:txBody>
      </p:sp>
    </p:spTree>
    <p:extLst>
      <p:ext uri="{BB962C8B-B14F-4D97-AF65-F5344CB8AC3E}">
        <p14:creationId xmlns:p14="http://schemas.microsoft.com/office/powerpoint/2010/main" val="4386828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45</a:t>
            </a:fld>
            <a:endParaRPr lang="en-US"/>
          </a:p>
        </p:txBody>
      </p:sp>
      <p:sp>
        <p:nvSpPr>
          <p:cNvPr id="7" name="TextBox 6"/>
          <p:cNvSpPr txBox="1"/>
          <p:nvPr/>
        </p:nvSpPr>
        <p:spPr>
          <a:xfrm>
            <a:off x="5449455" y="424872"/>
            <a:ext cx="989373" cy="400110"/>
          </a:xfrm>
          <a:prstGeom prst="rect">
            <a:avLst/>
          </a:prstGeom>
          <a:solidFill>
            <a:srgbClr val="FFFF00"/>
          </a:solidFill>
        </p:spPr>
        <p:txBody>
          <a:bodyPr wrap="none" rtlCol="0">
            <a:spAutoFit/>
          </a:bodyPr>
          <a:lstStyle/>
          <a:p>
            <a:r>
              <a:rPr lang="fa-IR" sz="2000" b="1" dirty="0" smtClean="0">
                <a:cs typeface="B Zar" panose="00000400000000000000" pitchFamily="2" charset="-78"/>
              </a:rPr>
              <a:t>نگاه کلی</a:t>
            </a:r>
            <a:endParaRPr lang="en-US" sz="2000" b="1" dirty="0">
              <a:cs typeface="B Zar" panose="00000400000000000000" pitchFamily="2" charset="-78"/>
            </a:endParaRPr>
          </a:p>
        </p:txBody>
      </p:sp>
      <p:pic>
        <p:nvPicPr>
          <p:cNvPr id="8" name="Picture 7"/>
          <p:cNvPicPr>
            <a:picLocks noChangeAspect="1"/>
          </p:cNvPicPr>
          <p:nvPr/>
        </p:nvPicPr>
        <p:blipFill>
          <a:blip r:embed="rId2"/>
          <a:stretch>
            <a:fillRect/>
          </a:stretch>
        </p:blipFill>
        <p:spPr>
          <a:xfrm>
            <a:off x="3968606" y="1093931"/>
            <a:ext cx="7820025" cy="495300"/>
          </a:xfrm>
          <a:prstGeom prst="rect">
            <a:avLst/>
          </a:prstGeom>
        </p:spPr>
      </p:pic>
      <p:pic>
        <p:nvPicPr>
          <p:cNvPr id="9" name="Picture 8"/>
          <p:cNvPicPr>
            <a:picLocks noChangeAspect="1"/>
          </p:cNvPicPr>
          <p:nvPr/>
        </p:nvPicPr>
        <p:blipFill>
          <a:blip r:embed="rId3"/>
          <a:stretch>
            <a:fillRect/>
          </a:stretch>
        </p:blipFill>
        <p:spPr>
          <a:xfrm>
            <a:off x="1811625" y="1858180"/>
            <a:ext cx="5705475" cy="1104900"/>
          </a:xfrm>
          <a:prstGeom prst="rect">
            <a:avLst/>
          </a:prstGeom>
        </p:spPr>
      </p:pic>
      <p:pic>
        <p:nvPicPr>
          <p:cNvPr id="10" name="Picture 9"/>
          <p:cNvPicPr>
            <a:picLocks noChangeAspect="1"/>
          </p:cNvPicPr>
          <p:nvPr/>
        </p:nvPicPr>
        <p:blipFill>
          <a:blip r:embed="rId4"/>
          <a:stretch>
            <a:fillRect/>
          </a:stretch>
        </p:blipFill>
        <p:spPr>
          <a:xfrm>
            <a:off x="4959205" y="3019166"/>
            <a:ext cx="7058025" cy="533400"/>
          </a:xfrm>
          <a:prstGeom prst="rect">
            <a:avLst/>
          </a:prstGeom>
        </p:spPr>
      </p:pic>
      <p:pic>
        <p:nvPicPr>
          <p:cNvPr id="11" name="Picture 10"/>
          <p:cNvPicPr>
            <a:picLocks noChangeAspect="1"/>
          </p:cNvPicPr>
          <p:nvPr/>
        </p:nvPicPr>
        <p:blipFill>
          <a:blip r:embed="rId5"/>
          <a:stretch>
            <a:fillRect/>
          </a:stretch>
        </p:blipFill>
        <p:spPr>
          <a:xfrm>
            <a:off x="2907578" y="3761052"/>
            <a:ext cx="8963025" cy="914400"/>
          </a:xfrm>
          <a:prstGeom prst="rect">
            <a:avLst/>
          </a:prstGeom>
        </p:spPr>
      </p:pic>
      <p:pic>
        <p:nvPicPr>
          <p:cNvPr id="12" name="Picture 11"/>
          <p:cNvPicPr>
            <a:picLocks noChangeAspect="1"/>
          </p:cNvPicPr>
          <p:nvPr/>
        </p:nvPicPr>
        <p:blipFill>
          <a:blip r:embed="rId6"/>
          <a:stretch>
            <a:fillRect/>
          </a:stretch>
        </p:blipFill>
        <p:spPr>
          <a:xfrm>
            <a:off x="5249717" y="5035274"/>
            <a:ext cx="6477000" cy="876300"/>
          </a:xfrm>
          <a:prstGeom prst="rect">
            <a:avLst/>
          </a:prstGeom>
        </p:spPr>
      </p:pic>
    </p:spTree>
    <p:extLst>
      <p:ext uri="{BB962C8B-B14F-4D97-AF65-F5344CB8AC3E}">
        <p14:creationId xmlns:p14="http://schemas.microsoft.com/office/powerpoint/2010/main" val="244980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46</a:t>
            </a:fld>
            <a:endParaRPr lang="en-US"/>
          </a:p>
        </p:txBody>
      </p:sp>
      <p:sp>
        <p:nvSpPr>
          <p:cNvPr id="7" name="TextBox 6"/>
          <p:cNvSpPr txBox="1"/>
          <p:nvPr/>
        </p:nvSpPr>
        <p:spPr>
          <a:xfrm>
            <a:off x="5449455" y="424872"/>
            <a:ext cx="989373" cy="400110"/>
          </a:xfrm>
          <a:prstGeom prst="rect">
            <a:avLst/>
          </a:prstGeom>
          <a:solidFill>
            <a:srgbClr val="FFFF00"/>
          </a:solidFill>
        </p:spPr>
        <p:txBody>
          <a:bodyPr wrap="none" rtlCol="0">
            <a:spAutoFit/>
          </a:bodyPr>
          <a:lstStyle/>
          <a:p>
            <a:r>
              <a:rPr lang="fa-IR" sz="2000" b="1" dirty="0" smtClean="0">
                <a:cs typeface="B Zar" panose="00000400000000000000" pitchFamily="2" charset="-78"/>
              </a:rPr>
              <a:t>نگاه کلی</a:t>
            </a:r>
            <a:endParaRPr lang="en-US" sz="2000" b="1" dirty="0">
              <a:cs typeface="B Zar" panose="00000400000000000000" pitchFamily="2" charset="-78"/>
            </a:endParaRPr>
          </a:p>
        </p:txBody>
      </p:sp>
      <p:pic>
        <p:nvPicPr>
          <p:cNvPr id="2" name="Picture 1"/>
          <p:cNvPicPr>
            <a:picLocks noChangeAspect="1"/>
          </p:cNvPicPr>
          <p:nvPr/>
        </p:nvPicPr>
        <p:blipFill>
          <a:blip r:embed="rId2"/>
          <a:stretch>
            <a:fillRect/>
          </a:stretch>
        </p:blipFill>
        <p:spPr>
          <a:xfrm>
            <a:off x="838200" y="824982"/>
            <a:ext cx="11021291" cy="1955787"/>
          </a:xfrm>
          <a:prstGeom prst="rect">
            <a:avLst/>
          </a:prstGeom>
        </p:spPr>
      </p:pic>
      <p:pic>
        <p:nvPicPr>
          <p:cNvPr id="3" name="Picture 2"/>
          <p:cNvPicPr>
            <a:picLocks noChangeAspect="1"/>
          </p:cNvPicPr>
          <p:nvPr/>
        </p:nvPicPr>
        <p:blipFill>
          <a:blip r:embed="rId3"/>
          <a:stretch>
            <a:fillRect/>
          </a:stretch>
        </p:blipFill>
        <p:spPr>
          <a:xfrm>
            <a:off x="3777673" y="2852266"/>
            <a:ext cx="8186737" cy="744249"/>
          </a:xfrm>
          <a:prstGeom prst="rect">
            <a:avLst/>
          </a:prstGeom>
        </p:spPr>
      </p:pic>
      <p:pic>
        <p:nvPicPr>
          <p:cNvPr id="8" name="Picture 7"/>
          <p:cNvPicPr>
            <a:picLocks noChangeAspect="1"/>
          </p:cNvPicPr>
          <p:nvPr/>
        </p:nvPicPr>
        <p:blipFill>
          <a:blip r:embed="rId4"/>
          <a:stretch>
            <a:fillRect/>
          </a:stretch>
        </p:blipFill>
        <p:spPr>
          <a:xfrm>
            <a:off x="1644074" y="3966730"/>
            <a:ext cx="10079902" cy="2027370"/>
          </a:xfrm>
          <a:prstGeom prst="rect">
            <a:avLst/>
          </a:prstGeom>
        </p:spPr>
      </p:pic>
    </p:spTree>
    <p:extLst>
      <p:ext uri="{BB962C8B-B14F-4D97-AF65-F5344CB8AC3E}">
        <p14:creationId xmlns:p14="http://schemas.microsoft.com/office/powerpoint/2010/main" val="8772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47</a:t>
            </a:fld>
            <a:endParaRPr lang="en-US"/>
          </a:p>
        </p:txBody>
      </p:sp>
      <p:pic>
        <p:nvPicPr>
          <p:cNvPr id="2" name="Picture 1"/>
          <p:cNvPicPr>
            <a:picLocks noChangeAspect="1"/>
          </p:cNvPicPr>
          <p:nvPr/>
        </p:nvPicPr>
        <p:blipFill>
          <a:blip r:embed="rId2"/>
          <a:stretch>
            <a:fillRect/>
          </a:stretch>
        </p:blipFill>
        <p:spPr>
          <a:xfrm>
            <a:off x="1124815" y="665019"/>
            <a:ext cx="10935633" cy="1610302"/>
          </a:xfrm>
          <a:prstGeom prst="rect">
            <a:avLst/>
          </a:prstGeom>
        </p:spPr>
      </p:pic>
      <p:pic>
        <p:nvPicPr>
          <p:cNvPr id="3" name="Picture 2"/>
          <p:cNvPicPr>
            <a:picLocks noChangeAspect="1"/>
          </p:cNvPicPr>
          <p:nvPr/>
        </p:nvPicPr>
        <p:blipFill>
          <a:blip r:embed="rId3"/>
          <a:stretch>
            <a:fillRect/>
          </a:stretch>
        </p:blipFill>
        <p:spPr>
          <a:xfrm>
            <a:off x="1952769" y="2387022"/>
            <a:ext cx="9962140" cy="1990217"/>
          </a:xfrm>
          <a:prstGeom prst="rect">
            <a:avLst/>
          </a:prstGeom>
        </p:spPr>
      </p:pic>
    </p:spTree>
    <p:extLst>
      <p:ext uri="{BB962C8B-B14F-4D97-AF65-F5344CB8AC3E}">
        <p14:creationId xmlns:p14="http://schemas.microsoft.com/office/powerpoint/2010/main" val="17830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48</a:t>
            </a:fld>
            <a:endParaRPr lang="en-US"/>
          </a:p>
        </p:txBody>
      </p:sp>
      <p:pic>
        <p:nvPicPr>
          <p:cNvPr id="2" name="Picture 1"/>
          <p:cNvPicPr>
            <a:picLocks noChangeAspect="1"/>
          </p:cNvPicPr>
          <p:nvPr/>
        </p:nvPicPr>
        <p:blipFill>
          <a:blip r:embed="rId2"/>
          <a:stretch>
            <a:fillRect/>
          </a:stretch>
        </p:blipFill>
        <p:spPr>
          <a:xfrm>
            <a:off x="3581400" y="735756"/>
            <a:ext cx="4779818" cy="482578"/>
          </a:xfrm>
          <a:prstGeom prst="rect">
            <a:avLst/>
          </a:prstGeom>
        </p:spPr>
      </p:pic>
      <p:pic>
        <p:nvPicPr>
          <p:cNvPr id="3" name="Picture 2"/>
          <p:cNvPicPr>
            <a:picLocks noChangeAspect="1"/>
          </p:cNvPicPr>
          <p:nvPr/>
        </p:nvPicPr>
        <p:blipFill>
          <a:blip r:embed="rId3"/>
          <a:stretch>
            <a:fillRect/>
          </a:stretch>
        </p:blipFill>
        <p:spPr>
          <a:xfrm>
            <a:off x="1056264" y="1487056"/>
            <a:ext cx="10505907" cy="661698"/>
          </a:xfrm>
          <a:prstGeom prst="rect">
            <a:avLst/>
          </a:prstGeom>
        </p:spPr>
      </p:pic>
      <p:pic>
        <p:nvPicPr>
          <p:cNvPr id="7" name="Picture 6"/>
          <p:cNvPicPr>
            <a:picLocks noChangeAspect="1"/>
          </p:cNvPicPr>
          <p:nvPr/>
        </p:nvPicPr>
        <p:blipFill>
          <a:blip r:embed="rId4"/>
          <a:stretch>
            <a:fillRect/>
          </a:stretch>
        </p:blipFill>
        <p:spPr>
          <a:xfrm>
            <a:off x="1064761" y="2558472"/>
            <a:ext cx="10497410" cy="549419"/>
          </a:xfrm>
          <a:prstGeom prst="rect">
            <a:avLst/>
          </a:prstGeom>
        </p:spPr>
      </p:pic>
      <p:pic>
        <p:nvPicPr>
          <p:cNvPr id="8" name="Picture 7"/>
          <p:cNvPicPr>
            <a:picLocks noChangeAspect="1"/>
          </p:cNvPicPr>
          <p:nvPr/>
        </p:nvPicPr>
        <p:blipFill>
          <a:blip r:embed="rId5"/>
          <a:stretch>
            <a:fillRect/>
          </a:stretch>
        </p:blipFill>
        <p:spPr>
          <a:xfrm>
            <a:off x="1163162" y="3721894"/>
            <a:ext cx="10292109" cy="1489797"/>
          </a:xfrm>
          <a:prstGeom prst="rect">
            <a:avLst/>
          </a:prstGeom>
        </p:spPr>
      </p:pic>
    </p:spTree>
    <p:extLst>
      <p:ext uri="{BB962C8B-B14F-4D97-AF65-F5344CB8AC3E}">
        <p14:creationId xmlns:p14="http://schemas.microsoft.com/office/powerpoint/2010/main" val="1963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49</a:t>
            </a:fld>
            <a:endParaRPr lang="en-US"/>
          </a:p>
        </p:txBody>
      </p:sp>
      <p:pic>
        <p:nvPicPr>
          <p:cNvPr id="2" name="Picture 1"/>
          <p:cNvPicPr>
            <a:picLocks noChangeAspect="1"/>
          </p:cNvPicPr>
          <p:nvPr/>
        </p:nvPicPr>
        <p:blipFill>
          <a:blip r:embed="rId2"/>
          <a:stretch>
            <a:fillRect/>
          </a:stretch>
        </p:blipFill>
        <p:spPr>
          <a:xfrm>
            <a:off x="9169977" y="544946"/>
            <a:ext cx="2715720" cy="492557"/>
          </a:xfrm>
          <a:prstGeom prst="rect">
            <a:avLst/>
          </a:prstGeom>
        </p:spPr>
      </p:pic>
      <p:pic>
        <p:nvPicPr>
          <p:cNvPr id="3" name="Picture 2"/>
          <p:cNvPicPr>
            <a:picLocks noChangeAspect="1"/>
          </p:cNvPicPr>
          <p:nvPr/>
        </p:nvPicPr>
        <p:blipFill>
          <a:blip r:embed="rId3"/>
          <a:stretch>
            <a:fillRect/>
          </a:stretch>
        </p:blipFill>
        <p:spPr>
          <a:xfrm>
            <a:off x="1147459" y="544946"/>
            <a:ext cx="8022518" cy="519978"/>
          </a:xfrm>
          <a:prstGeom prst="rect">
            <a:avLst/>
          </a:prstGeom>
        </p:spPr>
      </p:pic>
      <p:pic>
        <p:nvPicPr>
          <p:cNvPr id="7" name="Picture 6"/>
          <p:cNvPicPr>
            <a:picLocks noChangeAspect="1"/>
          </p:cNvPicPr>
          <p:nvPr/>
        </p:nvPicPr>
        <p:blipFill>
          <a:blip r:embed="rId4"/>
          <a:stretch>
            <a:fillRect/>
          </a:stretch>
        </p:blipFill>
        <p:spPr>
          <a:xfrm>
            <a:off x="698134" y="1277320"/>
            <a:ext cx="11187563" cy="1775010"/>
          </a:xfrm>
          <a:prstGeom prst="rect">
            <a:avLst/>
          </a:prstGeom>
        </p:spPr>
      </p:pic>
      <p:pic>
        <p:nvPicPr>
          <p:cNvPr id="8" name="Picture 7"/>
          <p:cNvPicPr>
            <a:picLocks noChangeAspect="1"/>
          </p:cNvPicPr>
          <p:nvPr/>
        </p:nvPicPr>
        <p:blipFill>
          <a:blip r:embed="rId5"/>
          <a:stretch>
            <a:fillRect/>
          </a:stretch>
        </p:blipFill>
        <p:spPr>
          <a:xfrm>
            <a:off x="1147459" y="3292147"/>
            <a:ext cx="10553179" cy="646113"/>
          </a:xfrm>
          <a:prstGeom prst="rect">
            <a:avLst/>
          </a:prstGeom>
        </p:spPr>
      </p:pic>
    </p:spTree>
    <p:extLst>
      <p:ext uri="{BB962C8B-B14F-4D97-AF65-F5344CB8AC3E}">
        <p14:creationId xmlns:p14="http://schemas.microsoft.com/office/powerpoint/2010/main" val="210061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5</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8548" y="949758"/>
            <a:ext cx="770503" cy="962170"/>
          </a:xfrm>
          <a:prstGeom prst="rect">
            <a:avLst/>
          </a:prstGeom>
        </p:spPr>
      </p:pic>
      <p:sp>
        <p:nvSpPr>
          <p:cNvPr id="10" name="TextBox 9"/>
          <p:cNvSpPr txBox="1"/>
          <p:nvPr/>
        </p:nvSpPr>
        <p:spPr>
          <a:xfrm>
            <a:off x="648094" y="949758"/>
            <a:ext cx="10320454" cy="1154162"/>
          </a:xfrm>
          <a:prstGeom prst="rect">
            <a:avLst/>
          </a:prstGeom>
          <a:noFill/>
        </p:spPr>
        <p:txBody>
          <a:bodyPr wrap="none" rtlCol="0">
            <a:spAutoFit/>
          </a:bodyPr>
          <a:lstStyle/>
          <a:p>
            <a:pPr algn="r">
              <a:lnSpc>
                <a:spcPct val="150000"/>
              </a:lnSpc>
            </a:pPr>
            <a:r>
              <a:rPr lang="fa-IR" sz="2400" dirty="0" smtClean="0">
                <a:effectLst>
                  <a:outerShdw blurRad="38100" dist="38100" dir="2700000" algn="tl">
                    <a:srgbClr val="000000">
                      <a:alpha val="43137"/>
                    </a:srgbClr>
                  </a:outerShdw>
                </a:effectLst>
                <a:cs typeface="B Zar" panose="00000400000000000000" pitchFamily="2" charset="-78"/>
              </a:rPr>
              <a:t>امروزه ایجاد تغییرات در سطح اتم ها و مولکولها به علت گسترش هم جانبه ی دانش شیمی،امکان پذیر شده است.</a:t>
            </a:r>
          </a:p>
          <a:p>
            <a:pPr algn="r">
              <a:lnSpc>
                <a:spcPct val="150000"/>
              </a:lnSpc>
            </a:pPr>
            <a:r>
              <a:rPr lang="fa-IR" sz="2400" dirty="0" smtClean="0">
                <a:effectLst>
                  <a:outerShdw blurRad="38100" dist="38100" dir="2700000" algn="tl">
                    <a:srgbClr val="000000">
                      <a:alpha val="43137"/>
                    </a:srgbClr>
                  </a:outerShdw>
                </a:effectLst>
                <a:cs typeface="B Zar" panose="00000400000000000000" pitchFamily="2" charset="-78"/>
              </a:rPr>
              <a:t>زیرا براساس این دانش می دانیم که چگونه ساختار مولکولی مواد،روی خواص و رفتار آنها تاثیر می گذارد.</a:t>
            </a:r>
            <a:endParaRPr lang="en-US" sz="2400" dirty="0">
              <a:effectLst>
                <a:outerShdw blurRad="38100" dist="38100" dir="2700000" algn="tl">
                  <a:srgbClr val="000000">
                    <a:alpha val="43137"/>
                  </a:srgbClr>
                </a:outerShdw>
              </a:effectLst>
              <a:cs typeface="B Zar" panose="00000400000000000000" pitchFamily="2" charset="-78"/>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94" y="2613891"/>
            <a:ext cx="2878664" cy="2158998"/>
          </a:xfrm>
          <a:prstGeom prst="rect">
            <a:avLst/>
          </a:prstGeom>
        </p:spPr>
      </p:pic>
      <p:sp>
        <p:nvSpPr>
          <p:cNvPr id="12" name="Rounded Rectangle 11"/>
          <p:cNvSpPr/>
          <p:nvPr/>
        </p:nvSpPr>
        <p:spPr>
          <a:xfrm>
            <a:off x="5421745" y="2382982"/>
            <a:ext cx="2731655" cy="4618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chemeClr val="bg1"/>
                </a:solidFill>
                <a:effectLst>
                  <a:outerShdw blurRad="38100" dist="38100" dir="2700000" algn="tl">
                    <a:srgbClr val="000000">
                      <a:alpha val="43137"/>
                    </a:srgbClr>
                  </a:outerShdw>
                </a:effectLst>
                <a:cs typeface="B Zar" panose="00000400000000000000" pitchFamily="2" charset="-78"/>
              </a:rPr>
              <a:t>ماده ای به عنوان طلای سیاه</a:t>
            </a:r>
            <a:endParaRPr lang="en-US" sz="2400" dirty="0">
              <a:solidFill>
                <a:schemeClr val="bg1"/>
              </a:solidFill>
              <a:effectLst>
                <a:outerShdw blurRad="38100" dist="38100" dir="2700000" algn="tl">
                  <a:srgbClr val="000000">
                    <a:alpha val="43137"/>
                  </a:srgbClr>
                </a:outerShdw>
              </a:effectLst>
              <a:cs typeface="B Zar" panose="00000400000000000000" pitchFamily="2" charset="-78"/>
            </a:endParaRPr>
          </a:p>
        </p:txBody>
      </p:sp>
      <p:sp>
        <p:nvSpPr>
          <p:cNvPr id="13" name="TextBox 12"/>
          <p:cNvSpPr txBox="1"/>
          <p:nvPr/>
        </p:nvSpPr>
        <p:spPr>
          <a:xfrm>
            <a:off x="3398982" y="2955636"/>
            <a:ext cx="8682182" cy="1200329"/>
          </a:xfrm>
          <a:prstGeom prst="rect">
            <a:avLst/>
          </a:prstGeom>
          <a:noFill/>
        </p:spPr>
        <p:txBody>
          <a:bodyPr wrap="square" rtlCol="0">
            <a:spAutoFit/>
          </a:bodyPr>
          <a:lstStyle/>
          <a:p>
            <a:pPr>
              <a:lnSpc>
                <a:spcPct val="150000"/>
              </a:lnSpc>
            </a:pPr>
            <a:r>
              <a:rPr lang="fa-IR" sz="2400" dirty="0" smtClean="0">
                <a:solidFill>
                  <a:srgbClr val="002060"/>
                </a:solidFill>
                <a:effectLst>
                  <a:outerShdw blurRad="38100" dist="38100" dir="2700000" algn="tl">
                    <a:srgbClr val="000000">
                      <a:alpha val="43137"/>
                    </a:srgbClr>
                  </a:outerShdw>
                </a:effectLst>
                <a:cs typeface="B Zar" panose="00000400000000000000" pitchFamily="2" charset="-78"/>
              </a:rPr>
              <a:t>نفت خام ماده ای با ارزش است که از چاه بیرون آورده می شود و آن را </a:t>
            </a:r>
            <a:r>
              <a:rPr lang="fa-IR" sz="2400" dirty="0" smtClean="0">
                <a:solidFill>
                  <a:srgbClr val="FF0000"/>
                </a:solidFill>
                <a:effectLst>
                  <a:outerShdw blurRad="38100" dist="38100" dir="2700000" algn="tl">
                    <a:srgbClr val="000000">
                      <a:alpha val="43137"/>
                    </a:srgbClr>
                  </a:outerShdw>
                </a:effectLst>
                <a:cs typeface="B Zar" panose="00000400000000000000" pitchFamily="2" charset="-78"/>
              </a:rPr>
              <a:t>طلای سیاه </a:t>
            </a:r>
            <a:r>
              <a:rPr lang="fa-IR" sz="2400" dirty="0" smtClean="0">
                <a:solidFill>
                  <a:srgbClr val="002060"/>
                </a:solidFill>
                <a:effectLst>
                  <a:outerShdw blurRad="38100" dist="38100" dir="2700000" algn="tl">
                    <a:srgbClr val="000000">
                      <a:alpha val="43137"/>
                    </a:srgbClr>
                  </a:outerShdw>
                </a:effectLst>
                <a:cs typeface="B Zar" panose="00000400000000000000" pitchFamily="2" charset="-78"/>
              </a:rPr>
              <a:t>می نامند.</a:t>
            </a:r>
          </a:p>
          <a:p>
            <a:pPr>
              <a:lnSpc>
                <a:spcPct val="150000"/>
              </a:lnSpc>
            </a:pPr>
            <a:r>
              <a:rPr lang="fa-IR" sz="2400" dirty="0" smtClean="0">
                <a:solidFill>
                  <a:srgbClr val="002060"/>
                </a:solidFill>
                <a:effectLst>
                  <a:outerShdw blurRad="38100" dist="38100" dir="2700000" algn="tl">
                    <a:srgbClr val="000000">
                      <a:alpha val="43137"/>
                    </a:srgbClr>
                  </a:outerShdw>
                </a:effectLst>
                <a:cs typeface="B Zar" panose="00000400000000000000" pitchFamily="2" charset="-78"/>
              </a:rPr>
              <a:t>نفت مخلوطی از صدها ترکیب مولکولی است که این ترکیب ها دو ویژگی مفید شیمیایی دارند.</a:t>
            </a:r>
            <a:endParaRPr lang="en-US" sz="2400" dirty="0">
              <a:solidFill>
                <a:srgbClr val="002060"/>
              </a:solidFill>
              <a:effectLst>
                <a:outerShdw blurRad="38100" dist="38100" dir="2700000" algn="tl">
                  <a:srgbClr val="000000">
                    <a:alpha val="43137"/>
                  </a:srgbClr>
                </a:outerShdw>
              </a:effectLst>
              <a:cs typeface="B Zar" panose="00000400000000000000" pitchFamily="2" charset="-78"/>
            </a:endParaRPr>
          </a:p>
        </p:txBody>
      </p:sp>
      <p:sp>
        <p:nvSpPr>
          <p:cNvPr id="14" name="Rounded Rectangle 13"/>
          <p:cNvSpPr/>
          <p:nvPr/>
        </p:nvSpPr>
        <p:spPr>
          <a:xfrm>
            <a:off x="3906982" y="4248727"/>
            <a:ext cx="7721600" cy="5241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800" dirty="0" smtClean="0">
                <a:effectLst>
                  <a:outerShdw blurRad="38100" dist="38100" dir="2700000" algn="tl">
                    <a:srgbClr val="000000">
                      <a:alpha val="43137"/>
                    </a:srgbClr>
                  </a:outerShdw>
                </a:effectLst>
                <a:cs typeface="B Zar" panose="00000400000000000000" pitchFamily="2" charset="-78"/>
              </a:rPr>
              <a:t>1-پراز </a:t>
            </a:r>
            <a:r>
              <a:rPr lang="fa-IR" sz="2800" b="1" dirty="0" smtClean="0">
                <a:effectLst>
                  <a:outerShdw blurRad="38100" dist="38100" dir="2700000" algn="tl">
                    <a:srgbClr val="000000">
                      <a:alpha val="43137"/>
                    </a:srgbClr>
                  </a:outerShdw>
                </a:effectLst>
                <a:cs typeface="B Zar" panose="00000400000000000000" pitchFamily="2" charset="-78"/>
              </a:rPr>
              <a:t>انرژی</a:t>
            </a:r>
            <a:r>
              <a:rPr lang="fa-IR" sz="2800" dirty="0" smtClean="0">
                <a:effectLst>
                  <a:outerShdw blurRad="38100" dist="38100" dir="2700000" algn="tl">
                    <a:srgbClr val="000000">
                      <a:alpha val="43137"/>
                    </a:srgbClr>
                  </a:outerShdw>
                </a:effectLst>
                <a:cs typeface="B Zar" panose="00000400000000000000" pitchFamily="2" charset="-78"/>
              </a:rPr>
              <a:t> اند و همین انرژِی به هنگام سوزاندن آنها آزاد می شود.</a:t>
            </a:r>
            <a:endParaRPr lang="en-US" sz="2800" dirty="0">
              <a:effectLst>
                <a:outerShdw blurRad="38100" dist="38100" dir="2700000" algn="tl">
                  <a:srgbClr val="000000">
                    <a:alpha val="43137"/>
                  </a:srgbClr>
                </a:outerShdw>
              </a:effectLst>
              <a:cs typeface="B Zar" panose="00000400000000000000" pitchFamily="2" charset="-78"/>
            </a:endParaRPr>
          </a:p>
        </p:txBody>
      </p:sp>
      <p:sp>
        <p:nvSpPr>
          <p:cNvPr id="15" name="Rounded Rectangle 14"/>
          <p:cNvSpPr/>
          <p:nvPr/>
        </p:nvSpPr>
        <p:spPr>
          <a:xfrm>
            <a:off x="786272" y="4863340"/>
            <a:ext cx="10952779" cy="158133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lnSpc>
                <a:spcPct val="200000"/>
              </a:lnSpc>
            </a:pPr>
            <a:r>
              <a:rPr lang="fa-IR" sz="2800" dirty="0" smtClean="0">
                <a:effectLst>
                  <a:outerShdw blurRad="38100" dist="38100" dir="2700000" algn="tl">
                    <a:srgbClr val="000000">
                      <a:alpha val="43137"/>
                    </a:srgbClr>
                  </a:outerShdw>
                </a:effectLst>
                <a:cs typeface="B Zar" panose="00000400000000000000" pitchFamily="2" charset="-78"/>
              </a:rPr>
              <a:t>2-این مولکولها را می توان به روش های شیمیایی در پالایشگاه به یکدیگر تبدیل کرد و مواد شیمیایی گوناگون و مفیدتری بدست آورد.</a:t>
            </a:r>
            <a:endParaRPr lang="en-US" sz="2800" dirty="0">
              <a:effectLst>
                <a:outerShdw blurRad="38100" dist="38100" dir="2700000" algn="tl">
                  <a:srgbClr val="000000">
                    <a:alpha val="43137"/>
                  </a:srgbClr>
                </a:outerShdw>
              </a:effectLst>
              <a:cs typeface="B Zar" panose="00000400000000000000" pitchFamily="2" charset="-78"/>
            </a:endParaRPr>
          </a:p>
        </p:txBody>
      </p:sp>
    </p:spTree>
    <p:extLst>
      <p:ext uri="{BB962C8B-B14F-4D97-AF65-F5344CB8AC3E}">
        <p14:creationId xmlns:p14="http://schemas.microsoft.com/office/powerpoint/2010/main" val="377737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50</a:t>
            </a:fld>
            <a:endParaRPr lang="en-US"/>
          </a:p>
        </p:txBody>
      </p:sp>
      <p:pic>
        <p:nvPicPr>
          <p:cNvPr id="2" name="Picture 1"/>
          <p:cNvPicPr>
            <a:picLocks noChangeAspect="1"/>
          </p:cNvPicPr>
          <p:nvPr/>
        </p:nvPicPr>
        <p:blipFill>
          <a:blip r:embed="rId2"/>
          <a:stretch>
            <a:fillRect/>
          </a:stretch>
        </p:blipFill>
        <p:spPr>
          <a:xfrm>
            <a:off x="508000" y="557439"/>
            <a:ext cx="11430136" cy="2288515"/>
          </a:xfrm>
          <a:prstGeom prst="rect">
            <a:avLst/>
          </a:prstGeom>
        </p:spPr>
      </p:pic>
      <p:pic>
        <p:nvPicPr>
          <p:cNvPr id="3" name="Picture 2"/>
          <p:cNvPicPr>
            <a:picLocks noChangeAspect="1"/>
          </p:cNvPicPr>
          <p:nvPr/>
        </p:nvPicPr>
        <p:blipFill>
          <a:blip r:embed="rId3"/>
          <a:stretch>
            <a:fillRect/>
          </a:stretch>
        </p:blipFill>
        <p:spPr>
          <a:xfrm>
            <a:off x="746991" y="2867023"/>
            <a:ext cx="4343400" cy="1295400"/>
          </a:xfrm>
          <a:prstGeom prst="rect">
            <a:avLst/>
          </a:prstGeom>
        </p:spPr>
      </p:pic>
      <p:pic>
        <p:nvPicPr>
          <p:cNvPr id="7" name="Picture 6"/>
          <p:cNvPicPr>
            <a:picLocks noChangeAspect="1"/>
          </p:cNvPicPr>
          <p:nvPr/>
        </p:nvPicPr>
        <p:blipFill>
          <a:blip r:embed="rId4"/>
          <a:stretch>
            <a:fillRect/>
          </a:stretch>
        </p:blipFill>
        <p:spPr>
          <a:xfrm>
            <a:off x="6923232" y="2867023"/>
            <a:ext cx="3924300" cy="1971675"/>
          </a:xfrm>
          <a:prstGeom prst="rect">
            <a:avLst/>
          </a:prstGeom>
        </p:spPr>
      </p:pic>
      <p:pic>
        <p:nvPicPr>
          <p:cNvPr id="8" name="Picture 7"/>
          <p:cNvPicPr>
            <a:picLocks noChangeAspect="1"/>
          </p:cNvPicPr>
          <p:nvPr/>
        </p:nvPicPr>
        <p:blipFill>
          <a:blip r:embed="rId5"/>
          <a:stretch>
            <a:fillRect/>
          </a:stretch>
        </p:blipFill>
        <p:spPr>
          <a:xfrm>
            <a:off x="508000" y="4314823"/>
            <a:ext cx="6610350" cy="1047750"/>
          </a:xfrm>
          <a:prstGeom prst="rect">
            <a:avLst/>
          </a:prstGeom>
        </p:spPr>
      </p:pic>
      <p:pic>
        <p:nvPicPr>
          <p:cNvPr id="9" name="Picture 8"/>
          <p:cNvPicPr>
            <a:picLocks noChangeAspect="1"/>
          </p:cNvPicPr>
          <p:nvPr/>
        </p:nvPicPr>
        <p:blipFill>
          <a:blip r:embed="rId6"/>
          <a:stretch>
            <a:fillRect/>
          </a:stretch>
        </p:blipFill>
        <p:spPr>
          <a:xfrm>
            <a:off x="5438775" y="5126467"/>
            <a:ext cx="6343650" cy="1181100"/>
          </a:xfrm>
          <a:prstGeom prst="rect">
            <a:avLst/>
          </a:prstGeom>
        </p:spPr>
      </p:pic>
    </p:spTree>
    <p:extLst>
      <p:ext uri="{BB962C8B-B14F-4D97-AF65-F5344CB8AC3E}">
        <p14:creationId xmlns:p14="http://schemas.microsoft.com/office/powerpoint/2010/main" val="262969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51</a:t>
            </a:fld>
            <a:endParaRPr lang="en-US"/>
          </a:p>
        </p:txBody>
      </p:sp>
      <p:pic>
        <p:nvPicPr>
          <p:cNvPr id="2" name="Picture 1"/>
          <p:cNvPicPr>
            <a:picLocks noChangeAspect="1"/>
          </p:cNvPicPr>
          <p:nvPr/>
        </p:nvPicPr>
        <p:blipFill>
          <a:blip r:embed="rId2"/>
          <a:stretch>
            <a:fillRect/>
          </a:stretch>
        </p:blipFill>
        <p:spPr>
          <a:xfrm>
            <a:off x="2107478" y="488955"/>
            <a:ext cx="9724304" cy="2386007"/>
          </a:xfrm>
          <a:prstGeom prst="rect">
            <a:avLst/>
          </a:prstGeom>
        </p:spPr>
      </p:pic>
      <p:pic>
        <p:nvPicPr>
          <p:cNvPr id="3" name="Picture 2"/>
          <p:cNvPicPr>
            <a:picLocks noChangeAspect="1"/>
          </p:cNvPicPr>
          <p:nvPr/>
        </p:nvPicPr>
        <p:blipFill>
          <a:blip r:embed="rId3"/>
          <a:stretch>
            <a:fillRect/>
          </a:stretch>
        </p:blipFill>
        <p:spPr>
          <a:xfrm>
            <a:off x="1995056" y="3142673"/>
            <a:ext cx="9683316" cy="2788446"/>
          </a:xfrm>
          <a:prstGeom prst="rect">
            <a:avLst/>
          </a:prstGeom>
        </p:spPr>
      </p:pic>
    </p:spTree>
    <p:extLst>
      <p:ext uri="{BB962C8B-B14F-4D97-AF65-F5344CB8AC3E}">
        <p14:creationId xmlns:p14="http://schemas.microsoft.com/office/powerpoint/2010/main" val="25374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52</a:t>
            </a:fld>
            <a:endParaRPr lang="en-US"/>
          </a:p>
        </p:txBody>
      </p:sp>
      <p:pic>
        <p:nvPicPr>
          <p:cNvPr id="2" name="Picture 1"/>
          <p:cNvPicPr>
            <a:picLocks noChangeAspect="1"/>
          </p:cNvPicPr>
          <p:nvPr/>
        </p:nvPicPr>
        <p:blipFill>
          <a:blip r:embed="rId2"/>
          <a:stretch>
            <a:fillRect/>
          </a:stretch>
        </p:blipFill>
        <p:spPr>
          <a:xfrm>
            <a:off x="838200" y="1200728"/>
            <a:ext cx="10687923" cy="3943927"/>
          </a:xfrm>
          <a:prstGeom prst="rect">
            <a:avLst/>
          </a:prstGeom>
        </p:spPr>
      </p:pic>
    </p:spTree>
    <p:extLst>
      <p:ext uri="{BB962C8B-B14F-4D97-AF65-F5344CB8AC3E}">
        <p14:creationId xmlns:p14="http://schemas.microsoft.com/office/powerpoint/2010/main" val="334350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53</a:t>
            </a:fld>
            <a:endParaRPr lang="en-US"/>
          </a:p>
        </p:txBody>
      </p:sp>
      <p:pic>
        <p:nvPicPr>
          <p:cNvPr id="2" name="Picture 1"/>
          <p:cNvPicPr>
            <a:picLocks noChangeAspect="1"/>
          </p:cNvPicPr>
          <p:nvPr/>
        </p:nvPicPr>
        <p:blipFill>
          <a:blip r:embed="rId2"/>
          <a:stretch>
            <a:fillRect/>
          </a:stretch>
        </p:blipFill>
        <p:spPr>
          <a:xfrm>
            <a:off x="5228503" y="670791"/>
            <a:ext cx="2085975" cy="381000"/>
          </a:xfrm>
          <a:prstGeom prst="rect">
            <a:avLst/>
          </a:prstGeom>
        </p:spPr>
      </p:pic>
      <p:pic>
        <p:nvPicPr>
          <p:cNvPr id="3" name="Picture 2"/>
          <p:cNvPicPr>
            <a:picLocks noChangeAspect="1"/>
          </p:cNvPicPr>
          <p:nvPr/>
        </p:nvPicPr>
        <p:blipFill>
          <a:blip r:embed="rId3"/>
          <a:stretch>
            <a:fillRect/>
          </a:stretch>
        </p:blipFill>
        <p:spPr>
          <a:xfrm>
            <a:off x="838200" y="1209963"/>
            <a:ext cx="11018471" cy="1698993"/>
          </a:xfrm>
          <a:prstGeom prst="rect">
            <a:avLst/>
          </a:prstGeom>
        </p:spPr>
      </p:pic>
      <p:pic>
        <p:nvPicPr>
          <p:cNvPr id="7" name="Picture 6"/>
          <p:cNvPicPr>
            <a:picLocks noChangeAspect="1"/>
          </p:cNvPicPr>
          <p:nvPr/>
        </p:nvPicPr>
        <p:blipFill>
          <a:blip r:embed="rId4"/>
          <a:stretch>
            <a:fillRect/>
          </a:stretch>
        </p:blipFill>
        <p:spPr>
          <a:xfrm>
            <a:off x="7485928" y="3322965"/>
            <a:ext cx="3667125" cy="2619375"/>
          </a:xfrm>
          <a:prstGeom prst="rect">
            <a:avLst/>
          </a:prstGeom>
        </p:spPr>
      </p:pic>
      <p:pic>
        <p:nvPicPr>
          <p:cNvPr id="8" name="Picture 7"/>
          <p:cNvPicPr>
            <a:picLocks noChangeAspect="1"/>
          </p:cNvPicPr>
          <p:nvPr/>
        </p:nvPicPr>
        <p:blipFill>
          <a:blip r:embed="rId5"/>
          <a:stretch>
            <a:fillRect/>
          </a:stretch>
        </p:blipFill>
        <p:spPr>
          <a:xfrm>
            <a:off x="1389928" y="3589664"/>
            <a:ext cx="3838575" cy="2085975"/>
          </a:xfrm>
          <a:prstGeom prst="rect">
            <a:avLst/>
          </a:prstGeom>
        </p:spPr>
      </p:pic>
    </p:spTree>
    <p:extLst>
      <p:ext uri="{BB962C8B-B14F-4D97-AF65-F5344CB8AC3E}">
        <p14:creationId xmlns:p14="http://schemas.microsoft.com/office/powerpoint/2010/main" val="66632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54</a:t>
            </a:fld>
            <a:endParaRPr lang="en-US"/>
          </a:p>
        </p:txBody>
      </p:sp>
      <p:pic>
        <p:nvPicPr>
          <p:cNvPr id="2" name="Picture 1"/>
          <p:cNvPicPr>
            <a:picLocks noChangeAspect="1"/>
          </p:cNvPicPr>
          <p:nvPr/>
        </p:nvPicPr>
        <p:blipFill>
          <a:blip r:embed="rId2"/>
          <a:stretch>
            <a:fillRect/>
          </a:stretch>
        </p:blipFill>
        <p:spPr>
          <a:xfrm>
            <a:off x="3489109" y="606949"/>
            <a:ext cx="6834909" cy="26435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13" y="443345"/>
            <a:ext cx="2287571" cy="2126095"/>
          </a:xfrm>
          <a:prstGeom prst="rect">
            <a:avLst/>
          </a:prstGeom>
        </p:spPr>
      </p:pic>
      <p:pic>
        <p:nvPicPr>
          <p:cNvPr id="7" name="Picture 6"/>
          <p:cNvPicPr>
            <a:picLocks noChangeAspect="1"/>
          </p:cNvPicPr>
          <p:nvPr/>
        </p:nvPicPr>
        <p:blipFill>
          <a:blip r:embed="rId4"/>
          <a:stretch>
            <a:fillRect/>
          </a:stretch>
        </p:blipFill>
        <p:spPr>
          <a:xfrm>
            <a:off x="692727" y="3368164"/>
            <a:ext cx="11229253" cy="2954408"/>
          </a:xfrm>
          <a:prstGeom prst="rect">
            <a:avLst/>
          </a:prstGeom>
        </p:spPr>
      </p:pic>
    </p:spTree>
    <p:extLst>
      <p:ext uri="{BB962C8B-B14F-4D97-AF65-F5344CB8AC3E}">
        <p14:creationId xmlns:p14="http://schemas.microsoft.com/office/powerpoint/2010/main" val="143454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55</a:t>
            </a:fld>
            <a:endParaRPr lang="en-US"/>
          </a:p>
        </p:txBody>
      </p:sp>
      <p:pic>
        <p:nvPicPr>
          <p:cNvPr id="2" name="Picture 1"/>
          <p:cNvPicPr>
            <a:picLocks noChangeAspect="1"/>
          </p:cNvPicPr>
          <p:nvPr/>
        </p:nvPicPr>
        <p:blipFill>
          <a:blip r:embed="rId2"/>
          <a:stretch>
            <a:fillRect/>
          </a:stretch>
        </p:blipFill>
        <p:spPr>
          <a:xfrm>
            <a:off x="4751299" y="656503"/>
            <a:ext cx="2278584" cy="424152"/>
          </a:xfrm>
          <a:prstGeom prst="rect">
            <a:avLst/>
          </a:prstGeom>
        </p:spPr>
      </p:pic>
      <p:pic>
        <p:nvPicPr>
          <p:cNvPr id="3" name="Picture 2"/>
          <p:cNvPicPr>
            <a:picLocks noChangeAspect="1"/>
          </p:cNvPicPr>
          <p:nvPr/>
        </p:nvPicPr>
        <p:blipFill>
          <a:blip r:embed="rId3"/>
          <a:stretch>
            <a:fillRect/>
          </a:stretch>
        </p:blipFill>
        <p:spPr>
          <a:xfrm>
            <a:off x="10288442" y="1155752"/>
            <a:ext cx="1654175" cy="543162"/>
          </a:xfrm>
          <a:prstGeom prst="rect">
            <a:avLst/>
          </a:prstGeom>
        </p:spPr>
      </p:pic>
      <p:pic>
        <p:nvPicPr>
          <p:cNvPr id="7" name="Picture 6"/>
          <p:cNvPicPr>
            <a:picLocks noChangeAspect="1"/>
          </p:cNvPicPr>
          <p:nvPr/>
        </p:nvPicPr>
        <p:blipFill>
          <a:blip r:embed="rId4"/>
          <a:stretch>
            <a:fillRect/>
          </a:stretch>
        </p:blipFill>
        <p:spPr>
          <a:xfrm>
            <a:off x="508721" y="868579"/>
            <a:ext cx="2695575" cy="2228850"/>
          </a:xfrm>
          <a:prstGeom prst="rect">
            <a:avLst/>
          </a:prstGeom>
        </p:spPr>
      </p:pic>
      <p:pic>
        <p:nvPicPr>
          <p:cNvPr id="8" name="Picture 7"/>
          <p:cNvPicPr>
            <a:picLocks noChangeAspect="1"/>
          </p:cNvPicPr>
          <p:nvPr/>
        </p:nvPicPr>
        <p:blipFill>
          <a:blip r:embed="rId5"/>
          <a:stretch>
            <a:fillRect/>
          </a:stretch>
        </p:blipFill>
        <p:spPr>
          <a:xfrm>
            <a:off x="3123654" y="2223149"/>
            <a:ext cx="8818963" cy="1545287"/>
          </a:xfrm>
          <a:prstGeom prst="rect">
            <a:avLst/>
          </a:prstGeom>
        </p:spPr>
      </p:pic>
      <p:pic>
        <p:nvPicPr>
          <p:cNvPr id="9" name="Picture 8"/>
          <p:cNvPicPr>
            <a:picLocks noChangeAspect="1"/>
          </p:cNvPicPr>
          <p:nvPr/>
        </p:nvPicPr>
        <p:blipFill>
          <a:blip r:embed="rId6"/>
          <a:stretch>
            <a:fillRect/>
          </a:stretch>
        </p:blipFill>
        <p:spPr>
          <a:xfrm>
            <a:off x="811501" y="3871597"/>
            <a:ext cx="6454198" cy="2078665"/>
          </a:xfrm>
          <a:prstGeom prst="rect">
            <a:avLst/>
          </a:prstGeom>
        </p:spPr>
      </p:pic>
    </p:spTree>
    <p:extLst>
      <p:ext uri="{BB962C8B-B14F-4D97-AF65-F5344CB8AC3E}">
        <p14:creationId xmlns:p14="http://schemas.microsoft.com/office/powerpoint/2010/main" val="298108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56</a:t>
            </a:fld>
            <a:endParaRPr lang="en-US"/>
          </a:p>
        </p:txBody>
      </p:sp>
      <p:sp>
        <p:nvSpPr>
          <p:cNvPr id="7" name="TextBox 6"/>
          <p:cNvSpPr txBox="1"/>
          <p:nvPr/>
        </p:nvSpPr>
        <p:spPr>
          <a:xfrm>
            <a:off x="5467350" y="762000"/>
            <a:ext cx="1199367" cy="369332"/>
          </a:xfrm>
          <a:prstGeom prst="rect">
            <a:avLst/>
          </a:prstGeom>
          <a:solidFill>
            <a:schemeClr val="accent4">
              <a:lumMod val="40000"/>
              <a:lumOff val="60000"/>
            </a:schemeClr>
          </a:solidFill>
        </p:spPr>
        <p:txBody>
          <a:bodyPr wrap="none" rtlCol="0">
            <a:spAutoFit/>
          </a:bodyPr>
          <a:lstStyle/>
          <a:p>
            <a:r>
              <a:rPr lang="fa-IR" dirty="0" smtClean="0">
                <a:cs typeface="B Titr" panose="00000700000000000000" pitchFamily="2" charset="-78"/>
              </a:rPr>
              <a:t>چند اصطلاح</a:t>
            </a:r>
            <a:endParaRPr lang="en-US" dirty="0">
              <a:cs typeface="B Titr" panose="00000700000000000000" pitchFamily="2" charset="-78"/>
            </a:endParaRPr>
          </a:p>
        </p:txBody>
      </p:sp>
      <p:sp>
        <p:nvSpPr>
          <p:cNvPr id="8" name="TextBox 7"/>
          <p:cNvSpPr txBox="1"/>
          <p:nvPr/>
        </p:nvSpPr>
        <p:spPr>
          <a:xfrm>
            <a:off x="8810625" y="1393625"/>
            <a:ext cx="922047" cy="369332"/>
          </a:xfrm>
          <a:prstGeom prst="rect">
            <a:avLst/>
          </a:prstGeom>
          <a:solidFill>
            <a:srgbClr val="FFFF00"/>
          </a:solidFill>
        </p:spPr>
        <p:txBody>
          <a:bodyPr wrap="none" rtlCol="0">
            <a:spAutoFit/>
          </a:bodyPr>
          <a:lstStyle/>
          <a:p>
            <a:r>
              <a:rPr lang="fa-IR" dirty="0" smtClean="0">
                <a:cs typeface="B Titr" panose="00000700000000000000" pitchFamily="2" charset="-78"/>
              </a:rPr>
              <a:t>عدداتمی</a:t>
            </a:r>
            <a:endParaRPr lang="en-US" dirty="0">
              <a:cs typeface="B Titr" panose="00000700000000000000" pitchFamily="2" charset="-78"/>
            </a:endParaRPr>
          </a:p>
        </p:txBody>
      </p:sp>
      <p:sp>
        <p:nvSpPr>
          <p:cNvPr id="9" name="TextBox 8"/>
          <p:cNvSpPr txBox="1"/>
          <p:nvPr/>
        </p:nvSpPr>
        <p:spPr>
          <a:xfrm>
            <a:off x="5575665" y="1413430"/>
            <a:ext cx="1040670" cy="369332"/>
          </a:xfrm>
          <a:prstGeom prst="rect">
            <a:avLst/>
          </a:prstGeom>
          <a:solidFill>
            <a:srgbClr val="FFFF00"/>
          </a:solidFill>
        </p:spPr>
        <p:txBody>
          <a:bodyPr wrap="none" rtlCol="0">
            <a:spAutoFit/>
          </a:bodyPr>
          <a:lstStyle/>
          <a:p>
            <a:r>
              <a:rPr lang="fa-IR" dirty="0" smtClean="0">
                <a:cs typeface="B Titr" panose="00000700000000000000" pitchFamily="2" charset="-78"/>
              </a:rPr>
              <a:t>عددجرمی</a:t>
            </a:r>
            <a:endParaRPr lang="en-US" dirty="0">
              <a:cs typeface="B Titr" panose="00000700000000000000" pitchFamily="2" charset="-78"/>
            </a:endParaRPr>
          </a:p>
        </p:txBody>
      </p:sp>
      <p:sp>
        <p:nvSpPr>
          <p:cNvPr id="10" name="TextBox 9"/>
          <p:cNvSpPr txBox="1"/>
          <p:nvPr/>
        </p:nvSpPr>
        <p:spPr>
          <a:xfrm>
            <a:off x="2343150" y="1413430"/>
            <a:ext cx="845103" cy="369332"/>
          </a:xfrm>
          <a:prstGeom prst="rect">
            <a:avLst/>
          </a:prstGeom>
          <a:solidFill>
            <a:srgbClr val="FFFF00"/>
          </a:solidFill>
        </p:spPr>
        <p:txBody>
          <a:bodyPr wrap="none" rtlCol="0">
            <a:spAutoFit/>
          </a:bodyPr>
          <a:lstStyle/>
          <a:p>
            <a:r>
              <a:rPr lang="fa-IR" dirty="0" smtClean="0">
                <a:cs typeface="B Titr" panose="00000700000000000000" pitchFamily="2" charset="-78"/>
              </a:rPr>
              <a:t>ایزوتوپ</a:t>
            </a:r>
            <a:endParaRPr lang="en-US" dirty="0">
              <a:cs typeface="B Titr" panose="00000700000000000000" pitchFamily="2" charset="-78"/>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450" y="2140743"/>
            <a:ext cx="3619500" cy="12858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545" y="3362716"/>
            <a:ext cx="6276975" cy="2993634"/>
          </a:xfrm>
          <a:prstGeom prst="rect">
            <a:avLst/>
          </a:prstGeom>
        </p:spPr>
      </p:pic>
    </p:spTree>
    <p:extLst>
      <p:ext uri="{BB962C8B-B14F-4D97-AF65-F5344CB8AC3E}">
        <p14:creationId xmlns:p14="http://schemas.microsoft.com/office/powerpoint/2010/main" val="6897453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57</a:t>
            </a:fld>
            <a:endParaRPr lang="en-US"/>
          </a:p>
        </p:txBody>
      </p:sp>
      <p:sp>
        <p:nvSpPr>
          <p:cNvPr id="7" name="TextBox 6"/>
          <p:cNvSpPr txBox="1"/>
          <p:nvPr/>
        </p:nvSpPr>
        <p:spPr>
          <a:xfrm>
            <a:off x="838200" y="609600"/>
            <a:ext cx="11012055" cy="1015663"/>
          </a:xfrm>
          <a:prstGeom prst="rect">
            <a:avLst/>
          </a:prstGeom>
          <a:solidFill>
            <a:schemeClr val="accent4"/>
          </a:solidFill>
        </p:spPr>
        <p:txBody>
          <a:bodyPr wrap="square" rtlCol="0">
            <a:spAutoFit/>
          </a:bodyPr>
          <a:lstStyle/>
          <a:p>
            <a:pPr algn="r">
              <a:lnSpc>
                <a:spcPct val="150000"/>
              </a:lnSpc>
            </a:pPr>
            <a:r>
              <a:rPr lang="fa-IR" sz="2000" dirty="0" smtClean="0">
                <a:effectLst>
                  <a:outerShdw blurRad="38100" dist="38100" dir="2700000" algn="tl">
                    <a:srgbClr val="000000">
                      <a:alpha val="43137"/>
                    </a:srgbClr>
                  </a:outerShdw>
                </a:effectLst>
                <a:cs typeface="B Titr" panose="00000700000000000000" pitchFamily="2" charset="-78"/>
              </a:rPr>
              <a:t>تئوری مولکولی توضیحی در مورد ساختار ماده می باشد که به کمک ان می توان پدیده های مختلفی همچون وجود حالتهای مختلف ماده و تغییر حالتهای آن را تفسیر کرد که شامل :</a:t>
            </a:r>
            <a:endParaRPr lang="en-US" sz="2000" dirty="0">
              <a:effectLst>
                <a:outerShdw blurRad="38100" dist="38100" dir="2700000" algn="tl">
                  <a:srgbClr val="000000">
                    <a:alpha val="43137"/>
                  </a:srgbClr>
                </a:outerShdw>
              </a:effectLst>
              <a:cs typeface="B Titr" panose="00000700000000000000" pitchFamily="2" charset="-78"/>
            </a:endParaRPr>
          </a:p>
        </p:txBody>
      </p:sp>
      <p:sp>
        <p:nvSpPr>
          <p:cNvPr id="8" name="TextBox 7"/>
          <p:cNvSpPr txBox="1"/>
          <p:nvPr/>
        </p:nvSpPr>
        <p:spPr>
          <a:xfrm>
            <a:off x="5351360" y="1838036"/>
            <a:ext cx="6498895" cy="400110"/>
          </a:xfrm>
          <a:prstGeom prst="rect">
            <a:avLst/>
          </a:prstGeom>
          <a:solidFill>
            <a:schemeClr val="accent4">
              <a:lumMod val="40000"/>
              <a:lumOff val="60000"/>
            </a:schemeClr>
          </a:solidFill>
        </p:spPr>
        <p:txBody>
          <a:bodyPr wrap="none" rtlCol="0">
            <a:spAutoFit/>
          </a:bodyPr>
          <a:lstStyle/>
          <a:p>
            <a:r>
              <a:rPr lang="fa-IR" sz="2000" dirty="0" smtClean="0">
                <a:solidFill>
                  <a:schemeClr val="accent1">
                    <a:lumMod val="50000"/>
                  </a:schemeClr>
                </a:solidFill>
                <a:effectLst>
                  <a:outerShdw blurRad="38100" dist="38100" dir="2700000" algn="tl">
                    <a:srgbClr val="000000">
                      <a:alpha val="43137"/>
                    </a:srgbClr>
                  </a:outerShdw>
                </a:effectLst>
                <a:cs typeface="B Titr" panose="00000700000000000000" pitchFamily="2" charset="-78"/>
              </a:rPr>
              <a:t>1-تمام مواد از ذرات بسیار کوچکی به نام اتم یا مولکول ساخته شده اند</a:t>
            </a:r>
            <a:endParaRPr lang="en-US" sz="2000" dirty="0">
              <a:solidFill>
                <a:schemeClr val="accent1">
                  <a:lumMod val="50000"/>
                </a:schemeClr>
              </a:solidFill>
              <a:effectLst>
                <a:outerShdw blurRad="38100" dist="38100" dir="2700000" algn="tl">
                  <a:srgbClr val="000000">
                    <a:alpha val="43137"/>
                  </a:srgbClr>
                </a:outerShdw>
              </a:effectLst>
              <a:cs typeface="B Titr" panose="00000700000000000000" pitchFamily="2" charset="-78"/>
            </a:endParaRPr>
          </a:p>
        </p:txBody>
      </p:sp>
      <p:sp>
        <p:nvSpPr>
          <p:cNvPr id="9" name="TextBox 8"/>
          <p:cNvSpPr txBox="1"/>
          <p:nvPr/>
        </p:nvSpPr>
        <p:spPr>
          <a:xfrm>
            <a:off x="6290720" y="2450919"/>
            <a:ext cx="5559535" cy="400110"/>
          </a:xfrm>
          <a:prstGeom prst="rect">
            <a:avLst/>
          </a:prstGeom>
          <a:solidFill>
            <a:schemeClr val="accent4">
              <a:lumMod val="40000"/>
              <a:lumOff val="60000"/>
            </a:schemeClr>
          </a:solidFill>
        </p:spPr>
        <p:txBody>
          <a:bodyPr wrap="none" rtlCol="0">
            <a:spAutoFit/>
          </a:bodyPr>
          <a:lstStyle/>
          <a:p>
            <a:r>
              <a:rPr lang="fa-IR" sz="2000" dirty="0" smtClean="0">
                <a:solidFill>
                  <a:schemeClr val="accent1">
                    <a:lumMod val="50000"/>
                  </a:schemeClr>
                </a:solidFill>
                <a:effectLst>
                  <a:outerShdw blurRad="38100" dist="38100" dir="2700000" algn="tl">
                    <a:srgbClr val="000000">
                      <a:alpha val="43137"/>
                    </a:srgbClr>
                  </a:outerShdw>
                </a:effectLst>
                <a:cs typeface="B Titr" panose="00000700000000000000" pitchFamily="2" charset="-78"/>
              </a:rPr>
              <a:t>2-بین ذرات سازنده ی تمام مواد فضاهای خالی وجود دارد</a:t>
            </a:r>
            <a:endParaRPr lang="en-US" sz="2000" dirty="0">
              <a:solidFill>
                <a:schemeClr val="accent1">
                  <a:lumMod val="50000"/>
                </a:schemeClr>
              </a:solidFill>
              <a:effectLst>
                <a:outerShdw blurRad="38100" dist="38100" dir="2700000" algn="tl">
                  <a:srgbClr val="000000">
                    <a:alpha val="43137"/>
                  </a:srgbClr>
                </a:outerShdw>
              </a:effectLst>
              <a:cs typeface="B Titr" panose="00000700000000000000" pitchFamily="2" charset="-78"/>
            </a:endParaRPr>
          </a:p>
        </p:txBody>
      </p:sp>
      <p:sp>
        <p:nvSpPr>
          <p:cNvPr id="10" name="TextBox 9"/>
          <p:cNvSpPr txBox="1"/>
          <p:nvPr/>
        </p:nvSpPr>
        <p:spPr>
          <a:xfrm>
            <a:off x="6882228" y="3177868"/>
            <a:ext cx="4968027" cy="400110"/>
          </a:xfrm>
          <a:prstGeom prst="rect">
            <a:avLst/>
          </a:prstGeom>
          <a:solidFill>
            <a:schemeClr val="accent4">
              <a:lumMod val="40000"/>
              <a:lumOff val="60000"/>
            </a:schemeClr>
          </a:solidFill>
        </p:spPr>
        <p:txBody>
          <a:bodyPr wrap="none" rtlCol="0">
            <a:spAutoFit/>
          </a:bodyPr>
          <a:lstStyle/>
          <a:p>
            <a:r>
              <a:rPr lang="fa-IR" sz="2000" dirty="0" smtClean="0">
                <a:solidFill>
                  <a:schemeClr val="accent1">
                    <a:lumMod val="50000"/>
                  </a:schemeClr>
                </a:solidFill>
                <a:effectLst>
                  <a:outerShdw blurRad="38100" dist="38100" dir="2700000" algn="tl">
                    <a:srgbClr val="000000">
                      <a:alpha val="43137"/>
                    </a:srgbClr>
                  </a:outerShdw>
                </a:effectLst>
                <a:cs typeface="B Titr" panose="00000700000000000000" pitchFamily="2" charset="-78"/>
              </a:rPr>
              <a:t>3-ذرات سازنده ی ماده پیوسته در حال جنبش هستند</a:t>
            </a:r>
            <a:endParaRPr lang="en-US" sz="2000" dirty="0">
              <a:solidFill>
                <a:schemeClr val="accent1">
                  <a:lumMod val="50000"/>
                </a:schemeClr>
              </a:solidFill>
              <a:effectLst>
                <a:outerShdw blurRad="38100" dist="38100" dir="2700000" algn="tl">
                  <a:srgbClr val="000000">
                    <a:alpha val="43137"/>
                  </a:srgbClr>
                </a:outerShdw>
              </a:effectLst>
              <a:cs typeface="B Titr" panose="00000700000000000000" pitchFamily="2" charset="-78"/>
            </a:endParaRPr>
          </a:p>
        </p:txBody>
      </p:sp>
      <p:sp>
        <p:nvSpPr>
          <p:cNvPr id="11" name="TextBox 10"/>
          <p:cNvSpPr txBox="1"/>
          <p:nvPr/>
        </p:nvSpPr>
        <p:spPr>
          <a:xfrm>
            <a:off x="4605964" y="3973650"/>
            <a:ext cx="7244291" cy="400110"/>
          </a:xfrm>
          <a:prstGeom prst="rect">
            <a:avLst/>
          </a:prstGeom>
          <a:solidFill>
            <a:schemeClr val="accent4">
              <a:lumMod val="40000"/>
              <a:lumOff val="60000"/>
            </a:schemeClr>
          </a:solidFill>
        </p:spPr>
        <p:txBody>
          <a:bodyPr wrap="none" rtlCol="0">
            <a:spAutoFit/>
          </a:bodyPr>
          <a:lstStyle/>
          <a:p>
            <a:r>
              <a:rPr lang="fa-IR" sz="2000" dirty="0" smtClean="0">
                <a:solidFill>
                  <a:schemeClr val="accent1">
                    <a:lumMod val="50000"/>
                  </a:schemeClr>
                </a:solidFill>
                <a:effectLst>
                  <a:outerShdw blurRad="38100" dist="38100" dir="2700000" algn="tl">
                    <a:srgbClr val="000000">
                      <a:alpha val="43137"/>
                    </a:srgbClr>
                  </a:outerShdw>
                </a:effectLst>
                <a:cs typeface="B Titr" panose="00000700000000000000" pitchFamily="2" charset="-78"/>
              </a:rPr>
              <a:t>4-هرگاه ذرات ماده به هم نزدیک شوند،به یکدیگر نیروی ربایشی وارد می کنند</a:t>
            </a:r>
            <a:endParaRPr lang="en-US" sz="2000" dirty="0">
              <a:solidFill>
                <a:schemeClr val="accent1">
                  <a:lumMod val="50000"/>
                </a:schemeClr>
              </a:solidFill>
              <a:effectLst>
                <a:outerShdw blurRad="38100" dist="38100" dir="2700000" algn="tl">
                  <a:srgbClr val="000000">
                    <a:alpha val="43137"/>
                  </a:srgbClr>
                </a:outerShdw>
              </a:effectLst>
              <a:cs typeface="B Titr" panose="00000700000000000000" pitchFamily="2" charset="-78"/>
            </a:endParaRPr>
          </a:p>
        </p:txBody>
      </p:sp>
      <p:sp>
        <p:nvSpPr>
          <p:cNvPr id="12" name="TextBox 11"/>
          <p:cNvSpPr txBox="1"/>
          <p:nvPr/>
        </p:nvSpPr>
        <p:spPr>
          <a:xfrm>
            <a:off x="4817561" y="4713304"/>
            <a:ext cx="7032694" cy="400110"/>
          </a:xfrm>
          <a:prstGeom prst="rect">
            <a:avLst/>
          </a:prstGeom>
          <a:solidFill>
            <a:schemeClr val="accent4">
              <a:lumMod val="40000"/>
              <a:lumOff val="60000"/>
            </a:schemeClr>
          </a:solidFill>
        </p:spPr>
        <p:txBody>
          <a:bodyPr wrap="none" rtlCol="0">
            <a:spAutoFit/>
          </a:bodyPr>
          <a:lstStyle/>
          <a:p>
            <a:r>
              <a:rPr lang="fa-IR" sz="2000" dirty="0" smtClean="0">
                <a:solidFill>
                  <a:schemeClr val="accent1">
                    <a:lumMod val="50000"/>
                  </a:schemeClr>
                </a:solidFill>
                <a:effectLst>
                  <a:outerShdw blurRad="38100" dist="38100" dir="2700000" algn="tl">
                    <a:srgbClr val="000000">
                      <a:alpha val="43137"/>
                    </a:srgbClr>
                  </a:outerShdw>
                </a:effectLst>
                <a:cs typeface="B Titr" panose="00000700000000000000" pitchFamily="2" charset="-78"/>
              </a:rPr>
              <a:t>5-گرما موجب افزایش جنبش ذرات ماده و کاهش ربایش ذرات آن می گردد</a:t>
            </a:r>
            <a:endParaRPr lang="en-US" sz="2000" dirty="0">
              <a:solidFill>
                <a:schemeClr val="accent1">
                  <a:lumMod val="50000"/>
                </a:schemeClr>
              </a:solidFill>
              <a:effectLst>
                <a:outerShdw blurRad="38100" dist="38100" dir="2700000" algn="tl">
                  <a:srgbClr val="000000">
                    <a:alpha val="43137"/>
                  </a:srgbClr>
                </a:outerShdw>
              </a:effectLst>
              <a:cs typeface="B Titr" panose="00000700000000000000" pitchFamily="2" charset="-78"/>
            </a:endParaRPr>
          </a:p>
        </p:txBody>
      </p:sp>
    </p:spTree>
    <p:extLst>
      <p:ext uri="{BB962C8B-B14F-4D97-AF65-F5344CB8AC3E}">
        <p14:creationId xmlns:p14="http://schemas.microsoft.com/office/powerpoint/2010/main" val="36590477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58</a:t>
            </a:fld>
            <a:endParaRPr lang="en-US"/>
          </a:p>
        </p:txBody>
      </p:sp>
      <p:sp>
        <p:nvSpPr>
          <p:cNvPr id="7" name="TextBox 6"/>
          <p:cNvSpPr txBox="1"/>
          <p:nvPr/>
        </p:nvSpPr>
        <p:spPr>
          <a:xfrm>
            <a:off x="4913745" y="443345"/>
            <a:ext cx="45719" cy="369332"/>
          </a:xfrm>
          <a:prstGeom prst="rect">
            <a:avLst/>
          </a:prstGeom>
          <a:noFill/>
        </p:spPr>
        <p:txBody>
          <a:bodyPr wrap="square" rtlCol="0">
            <a:spAutoFit/>
          </a:bodyPr>
          <a:lstStyle/>
          <a:p>
            <a:endParaRPr lang="en-US" dirty="0"/>
          </a:p>
        </p:txBody>
      </p:sp>
      <p:sp>
        <p:nvSpPr>
          <p:cNvPr id="8" name="TextBox 7"/>
          <p:cNvSpPr txBox="1"/>
          <p:nvPr/>
        </p:nvSpPr>
        <p:spPr>
          <a:xfrm>
            <a:off x="4659745" y="628011"/>
            <a:ext cx="2872509" cy="369332"/>
          </a:xfrm>
          <a:prstGeom prst="rect">
            <a:avLst/>
          </a:prstGeom>
          <a:solidFill>
            <a:srgbClr val="FFC000"/>
          </a:solidFill>
        </p:spPr>
        <p:txBody>
          <a:bodyPr wrap="square" rtlCol="0">
            <a:spAutoFit/>
          </a:bodyPr>
          <a:lstStyle/>
          <a:p>
            <a:r>
              <a:rPr lang="fa-IR" dirty="0" smtClean="0">
                <a:effectLst>
                  <a:outerShdw blurRad="38100" dist="38100" dir="2700000" algn="tl">
                    <a:srgbClr val="000000">
                      <a:alpha val="43137"/>
                    </a:srgbClr>
                  </a:outerShdw>
                </a:effectLst>
                <a:cs typeface="B Titr" panose="00000700000000000000" pitchFamily="2" charset="-78"/>
              </a:rPr>
              <a:t>حالتهای ماده و ویژگی های آن</a:t>
            </a:r>
            <a:endParaRPr lang="en-US" dirty="0">
              <a:effectLst>
                <a:outerShdw blurRad="38100" dist="38100" dir="2700000" algn="tl">
                  <a:srgbClr val="000000">
                    <a:alpha val="43137"/>
                  </a:srgbClr>
                </a:outerShdw>
              </a:effectLst>
              <a:cs typeface="B Titr" panose="00000700000000000000" pitchFamily="2" charset="-78"/>
            </a:endParaRPr>
          </a:p>
        </p:txBody>
      </p:sp>
      <p:sp>
        <p:nvSpPr>
          <p:cNvPr id="13" name="TextBox 12"/>
          <p:cNvSpPr txBox="1"/>
          <p:nvPr/>
        </p:nvSpPr>
        <p:spPr>
          <a:xfrm>
            <a:off x="5440217" y="1182009"/>
            <a:ext cx="6160655" cy="400110"/>
          </a:xfrm>
          <a:prstGeom prst="rect">
            <a:avLst/>
          </a:prstGeom>
          <a:solidFill>
            <a:schemeClr val="accent2">
              <a:lumMod val="20000"/>
              <a:lumOff val="80000"/>
            </a:schemeClr>
          </a:solidFill>
        </p:spPr>
        <p:txBody>
          <a:bodyPr wrap="square" rtlCol="0">
            <a:spAutoFit/>
          </a:bodyPr>
          <a:lstStyle/>
          <a:p>
            <a:r>
              <a:rPr lang="fa-IR" sz="2000" dirty="0" smtClean="0">
                <a:effectLst>
                  <a:outerShdw blurRad="38100" dist="38100" dir="2700000" algn="tl">
                    <a:srgbClr val="000000">
                      <a:alpha val="43137"/>
                    </a:srgbClr>
                  </a:outerShdw>
                </a:effectLst>
                <a:cs typeface="B Zar" panose="00000400000000000000" pitchFamily="2" charset="-78"/>
              </a:rPr>
              <a:t>1-مواد جامد شکل و حجم ثابتی دارند.بدلیل نحوه ی چینش ذرات ماده ی جامد</a:t>
            </a:r>
            <a:endParaRPr lang="en-US" sz="2000" dirty="0">
              <a:effectLst>
                <a:outerShdw blurRad="38100" dist="38100" dir="2700000" algn="tl">
                  <a:srgbClr val="000000">
                    <a:alpha val="43137"/>
                  </a:srgbClr>
                </a:outerShdw>
              </a:effectLst>
              <a:cs typeface="B Zar" panose="00000400000000000000" pitchFamily="2" charset="-78"/>
            </a:endParaRPr>
          </a:p>
        </p:txBody>
      </p:sp>
      <p:sp>
        <p:nvSpPr>
          <p:cNvPr id="14" name="TextBox 13"/>
          <p:cNvSpPr txBox="1"/>
          <p:nvPr/>
        </p:nvSpPr>
        <p:spPr>
          <a:xfrm>
            <a:off x="1364095" y="1766785"/>
            <a:ext cx="8812028" cy="461665"/>
          </a:xfrm>
          <a:prstGeom prst="rect">
            <a:avLst/>
          </a:prstGeom>
          <a:solidFill>
            <a:schemeClr val="accent1">
              <a:lumMod val="40000"/>
              <a:lumOff val="60000"/>
            </a:schemeClr>
          </a:solidFill>
        </p:spPr>
        <p:txBody>
          <a:bodyPr wrap="none" rtlCol="0">
            <a:spAutoFit/>
          </a:bodyPr>
          <a:lstStyle/>
          <a:p>
            <a:r>
              <a:rPr lang="fa-IR" sz="2400" dirty="0" smtClean="0">
                <a:effectLst>
                  <a:outerShdw blurRad="38100" dist="38100" dir="2700000" algn="tl">
                    <a:srgbClr val="000000">
                      <a:alpha val="43137"/>
                    </a:srgbClr>
                  </a:outerShdw>
                </a:effectLst>
                <a:cs typeface="B Zar" panose="00000400000000000000" pitchFamily="2" charset="-78"/>
              </a:rPr>
              <a:t>*در حالت جامد ذرات ماده به هر سمت حرکت نمی کنند،بلکه به آرامی در جای خود می لرزند</a:t>
            </a:r>
            <a:endParaRPr lang="en-US" sz="2400" dirty="0">
              <a:effectLst>
                <a:outerShdw blurRad="38100" dist="38100" dir="2700000" algn="tl">
                  <a:srgbClr val="000000">
                    <a:alpha val="43137"/>
                  </a:srgbClr>
                </a:outerShdw>
              </a:effectLst>
              <a:cs typeface="B Zar" panose="00000400000000000000" pitchFamily="2" charset="-78"/>
            </a:endParaRPr>
          </a:p>
        </p:txBody>
      </p:sp>
      <p:sp>
        <p:nvSpPr>
          <p:cNvPr id="19" name="TextBox 18"/>
          <p:cNvSpPr txBox="1"/>
          <p:nvPr/>
        </p:nvSpPr>
        <p:spPr>
          <a:xfrm>
            <a:off x="375804" y="2536227"/>
            <a:ext cx="11852925" cy="461665"/>
          </a:xfrm>
          <a:prstGeom prst="rect">
            <a:avLst/>
          </a:prstGeom>
          <a:solidFill>
            <a:schemeClr val="accent1">
              <a:lumMod val="40000"/>
              <a:lumOff val="60000"/>
            </a:schemeClr>
          </a:solidFill>
        </p:spPr>
        <p:txBody>
          <a:bodyPr wrap="none" rtlCol="0">
            <a:spAutoFit/>
          </a:bodyPr>
          <a:lstStyle/>
          <a:p>
            <a:r>
              <a:rPr lang="fa-IR" sz="2400" dirty="0" smtClean="0">
                <a:effectLst>
                  <a:outerShdw blurRad="38100" dist="38100" dir="2700000" algn="tl">
                    <a:srgbClr val="000000">
                      <a:alpha val="43137"/>
                    </a:srgbClr>
                  </a:outerShdw>
                </a:effectLst>
                <a:cs typeface="B Zar" panose="00000400000000000000" pitchFamily="2" charset="-78"/>
              </a:rPr>
              <a:t>*می توان تصور کرد ذرات جامد به وسیله ی فنرهایی به هم وصل شده اند و نمی توانند از حد مشخصی از هم دور یا نزدیک شوند</a:t>
            </a:r>
            <a:endParaRPr lang="en-US" sz="2400" dirty="0">
              <a:effectLst>
                <a:outerShdw blurRad="38100" dist="38100" dir="2700000" algn="tl">
                  <a:srgbClr val="000000">
                    <a:alpha val="43137"/>
                  </a:srgbClr>
                </a:outerShdw>
              </a:effectLst>
              <a:cs typeface="B Zar" panose="00000400000000000000" pitchFamily="2" charset="-78"/>
            </a:endParaRPr>
          </a:p>
        </p:txBody>
      </p:sp>
      <p:sp>
        <p:nvSpPr>
          <p:cNvPr id="20" name="TextBox 19"/>
          <p:cNvSpPr txBox="1"/>
          <p:nvPr/>
        </p:nvSpPr>
        <p:spPr>
          <a:xfrm>
            <a:off x="533400" y="3524804"/>
            <a:ext cx="11296682" cy="830997"/>
          </a:xfrm>
          <a:prstGeom prst="rect">
            <a:avLst/>
          </a:prstGeom>
          <a:solidFill>
            <a:schemeClr val="accent1">
              <a:lumMod val="40000"/>
              <a:lumOff val="60000"/>
            </a:schemeClr>
          </a:solidFill>
        </p:spPr>
        <p:txBody>
          <a:bodyPr wrap="none" rtlCol="0">
            <a:spAutoFit/>
          </a:bodyPr>
          <a:lstStyle/>
          <a:p>
            <a:r>
              <a:rPr lang="fa-IR" sz="2400" dirty="0" smtClean="0">
                <a:effectLst>
                  <a:outerShdw blurRad="38100" dist="38100" dir="2700000" algn="tl">
                    <a:srgbClr val="000000">
                      <a:alpha val="43137"/>
                    </a:srgbClr>
                  </a:outerShdw>
                </a:effectLst>
                <a:cs typeface="B Zar" panose="00000400000000000000" pitchFamily="2" charset="-78"/>
              </a:rPr>
              <a:t>*برخی از اجسام را جامد بلوری می نامند.در این نوع مواد،ذرات با نظم مشخص و با فاصله ی کم در کنارهم قرار گرفته اند</a:t>
            </a:r>
          </a:p>
          <a:p>
            <a:r>
              <a:rPr lang="fa-IR" sz="2400" dirty="0" smtClean="0">
                <a:effectLst>
                  <a:outerShdw blurRad="38100" dist="38100" dir="2700000" algn="tl">
                    <a:srgbClr val="000000">
                      <a:alpha val="43137"/>
                    </a:srgbClr>
                  </a:outerShdw>
                </a:effectLst>
                <a:cs typeface="B Zar" panose="00000400000000000000" pitchFamily="2" charset="-78"/>
              </a:rPr>
              <a:t>این مواد دمای ذوب ثابت و مشخصی دارند.فلزات و برخی از نافلزها مانند گوگرد و بیساری از ترکیبات شیمیایی این گونه اند.</a:t>
            </a:r>
            <a:endParaRPr lang="en-US" sz="2400" dirty="0">
              <a:effectLst>
                <a:outerShdw blurRad="38100" dist="38100" dir="2700000" algn="tl">
                  <a:srgbClr val="000000">
                    <a:alpha val="43137"/>
                  </a:srgbClr>
                </a:outerShdw>
              </a:effectLst>
              <a:cs typeface="B Zar" panose="00000400000000000000" pitchFamily="2" charset="-78"/>
            </a:endParaRPr>
          </a:p>
        </p:txBody>
      </p:sp>
      <p:sp>
        <p:nvSpPr>
          <p:cNvPr id="22" name="TextBox 21"/>
          <p:cNvSpPr txBox="1"/>
          <p:nvPr/>
        </p:nvSpPr>
        <p:spPr>
          <a:xfrm>
            <a:off x="533400" y="4582942"/>
            <a:ext cx="10540065" cy="830997"/>
          </a:xfrm>
          <a:prstGeom prst="rect">
            <a:avLst/>
          </a:prstGeom>
          <a:solidFill>
            <a:schemeClr val="accent1">
              <a:lumMod val="40000"/>
              <a:lumOff val="60000"/>
            </a:schemeClr>
          </a:solidFill>
        </p:spPr>
        <p:txBody>
          <a:bodyPr wrap="none" rtlCol="0">
            <a:spAutoFit/>
          </a:bodyPr>
          <a:lstStyle/>
          <a:p>
            <a:r>
              <a:rPr lang="fa-IR" sz="2400" dirty="0" smtClean="0">
                <a:effectLst>
                  <a:outerShdw blurRad="38100" dist="38100" dir="2700000" algn="tl">
                    <a:srgbClr val="000000">
                      <a:alpha val="43137"/>
                    </a:srgbClr>
                  </a:outerShdw>
                </a:effectLst>
                <a:cs typeface="B Zar" panose="00000400000000000000" pitchFamily="2" charset="-78"/>
              </a:rPr>
              <a:t>*برخی از مواد جامد را جامد بی شکل می نامند.ساختار منظمی ندارند،دمای ذوب ثابتی ندارند،مانند موم زنبورعسل،</a:t>
            </a:r>
          </a:p>
          <a:p>
            <a:endParaRPr lang="en-US" sz="2400" dirty="0">
              <a:effectLst>
                <a:outerShdw blurRad="38100" dist="38100" dir="2700000" algn="tl">
                  <a:srgbClr val="000000">
                    <a:alpha val="43137"/>
                  </a:srgbClr>
                </a:outerShdw>
              </a:effectLst>
              <a:cs typeface="B Zar" panose="00000400000000000000" pitchFamily="2" charset="-78"/>
            </a:endParaRPr>
          </a:p>
        </p:txBody>
      </p:sp>
    </p:spTree>
    <p:extLst>
      <p:ext uri="{BB962C8B-B14F-4D97-AF65-F5344CB8AC3E}">
        <p14:creationId xmlns:p14="http://schemas.microsoft.com/office/powerpoint/2010/main" val="840617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42597" y="1749274"/>
            <a:ext cx="1644555" cy="461665"/>
          </a:xfrm>
          <a:prstGeom prst="rect">
            <a:avLst/>
          </a:prstGeom>
          <a:noFill/>
        </p:spPr>
        <p:txBody>
          <a:bodyPr wrap="square" rtlCol="0">
            <a:spAutoFit/>
          </a:bodyPr>
          <a:lstStyle/>
          <a:p>
            <a:r>
              <a:rPr lang="fa-IR" sz="2400" b="1" dirty="0" smtClean="0">
                <a:cs typeface="B Nazanin" panose="00000400000000000000" pitchFamily="2" charset="-78"/>
              </a:rPr>
              <a:t>جسم خالص</a:t>
            </a:r>
            <a:endParaRPr lang="en-US" sz="2400" b="1" dirty="0">
              <a:cs typeface="B Nazanin" panose="00000400000000000000" pitchFamily="2" charset="-78"/>
            </a:endParaRPr>
          </a:p>
        </p:txBody>
      </p:sp>
      <p:cxnSp>
        <p:nvCxnSpPr>
          <p:cNvPr id="6" name="Straight Connector 5"/>
          <p:cNvCxnSpPr/>
          <p:nvPr/>
        </p:nvCxnSpPr>
        <p:spPr>
          <a:xfrm flipH="1">
            <a:off x="3835021" y="2524836"/>
            <a:ext cx="18151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650173" y="2511188"/>
            <a:ext cx="1624083" cy="1364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35021" y="2524836"/>
            <a:ext cx="0" cy="3138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274256" y="2524836"/>
            <a:ext cx="0" cy="3138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37529" y="2852382"/>
            <a:ext cx="1132764" cy="461665"/>
          </a:xfrm>
          <a:prstGeom prst="rect">
            <a:avLst/>
          </a:prstGeom>
          <a:noFill/>
        </p:spPr>
        <p:txBody>
          <a:bodyPr wrap="square" rtlCol="0">
            <a:spAutoFit/>
          </a:bodyPr>
          <a:lstStyle/>
          <a:p>
            <a:r>
              <a:rPr lang="fa-IR" sz="2400" b="1" dirty="0" smtClean="0">
                <a:cs typeface="B Nazanin" panose="00000400000000000000" pitchFamily="2" charset="-78"/>
              </a:rPr>
              <a:t>ترکیب</a:t>
            </a:r>
            <a:endParaRPr lang="en-US" sz="2400" b="1" dirty="0">
              <a:cs typeface="B Nazanin" panose="00000400000000000000" pitchFamily="2" charset="-78"/>
            </a:endParaRPr>
          </a:p>
        </p:txBody>
      </p:sp>
      <p:sp>
        <p:nvSpPr>
          <p:cNvPr id="14" name="TextBox 13"/>
          <p:cNvSpPr txBox="1"/>
          <p:nvPr/>
        </p:nvSpPr>
        <p:spPr>
          <a:xfrm>
            <a:off x="3425587" y="2838734"/>
            <a:ext cx="1132764" cy="461665"/>
          </a:xfrm>
          <a:prstGeom prst="rect">
            <a:avLst/>
          </a:prstGeom>
          <a:noFill/>
        </p:spPr>
        <p:txBody>
          <a:bodyPr wrap="square" rtlCol="0">
            <a:spAutoFit/>
          </a:bodyPr>
          <a:lstStyle/>
          <a:p>
            <a:r>
              <a:rPr lang="fa-IR" sz="2400" b="1" dirty="0" smtClean="0">
                <a:cs typeface="B Nazanin" panose="00000400000000000000" pitchFamily="2" charset="-78"/>
              </a:rPr>
              <a:t>عنصر</a:t>
            </a:r>
            <a:endParaRPr lang="en-US" sz="2400" b="1" dirty="0">
              <a:cs typeface="B Nazanin" panose="00000400000000000000" pitchFamily="2" charset="-78"/>
            </a:endParaRPr>
          </a:p>
        </p:txBody>
      </p:sp>
      <p:cxnSp>
        <p:nvCxnSpPr>
          <p:cNvPr id="15" name="Straight Connector 14"/>
          <p:cNvCxnSpPr/>
          <p:nvPr/>
        </p:nvCxnSpPr>
        <p:spPr>
          <a:xfrm flipH="1">
            <a:off x="2629467" y="3614296"/>
            <a:ext cx="796119" cy="47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425587" y="3600648"/>
            <a:ext cx="1624083" cy="1364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420435" y="2197290"/>
            <a:ext cx="0" cy="3138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39569" y="3286750"/>
            <a:ext cx="0" cy="3138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36290" y="3652878"/>
            <a:ext cx="0" cy="3138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049670" y="3614296"/>
            <a:ext cx="0" cy="3138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58351" y="3914545"/>
            <a:ext cx="1407993" cy="461665"/>
          </a:xfrm>
          <a:prstGeom prst="rect">
            <a:avLst/>
          </a:prstGeom>
          <a:noFill/>
        </p:spPr>
        <p:txBody>
          <a:bodyPr wrap="square" rtlCol="0">
            <a:spAutoFit/>
          </a:bodyPr>
          <a:lstStyle/>
          <a:p>
            <a:r>
              <a:rPr lang="fa-IR" sz="2400" b="1" dirty="0" smtClean="0">
                <a:cs typeface="B Nazanin" panose="00000400000000000000" pitchFamily="2" charset="-78"/>
              </a:rPr>
              <a:t>مولکولی</a:t>
            </a:r>
            <a:endParaRPr lang="en-US" sz="2400" b="1" dirty="0">
              <a:cs typeface="B Nazanin" panose="00000400000000000000" pitchFamily="2" charset="-78"/>
            </a:endParaRPr>
          </a:p>
        </p:txBody>
      </p:sp>
      <p:sp>
        <p:nvSpPr>
          <p:cNvPr id="24" name="TextBox 23"/>
          <p:cNvSpPr txBox="1"/>
          <p:nvPr/>
        </p:nvSpPr>
        <p:spPr>
          <a:xfrm>
            <a:off x="2208665" y="3966776"/>
            <a:ext cx="925771" cy="461665"/>
          </a:xfrm>
          <a:prstGeom prst="rect">
            <a:avLst/>
          </a:prstGeom>
          <a:noFill/>
        </p:spPr>
        <p:txBody>
          <a:bodyPr wrap="square" rtlCol="0">
            <a:spAutoFit/>
          </a:bodyPr>
          <a:lstStyle/>
          <a:p>
            <a:r>
              <a:rPr lang="fa-IR" sz="2400" b="1" dirty="0" smtClean="0">
                <a:cs typeface="B Nazanin" panose="00000400000000000000" pitchFamily="2" charset="-78"/>
              </a:rPr>
              <a:t>اتمی</a:t>
            </a:r>
            <a:endParaRPr lang="en-US" sz="2400" b="1" dirty="0">
              <a:cs typeface="B Nazanin" panose="00000400000000000000" pitchFamily="2" charset="-78"/>
            </a:endParaRPr>
          </a:p>
        </p:txBody>
      </p:sp>
      <p:cxnSp>
        <p:nvCxnSpPr>
          <p:cNvPr id="25" name="Straight Connector 24"/>
          <p:cNvCxnSpPr/>
          <p:nvPr/>
        </p:nvCxnSpPr>
        <p:spPr>
          <a:xfrm>
            <a:off x="7556310" y="3600648"/>
            <a:ext cx="164228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760191" y="3602754"/>
            <a:ext cx="796119" cy="47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403911" y="3273102"/>
            <a:ext cx="0" cy="3138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760191" y="3600648"/>
            <a:ext cx="0" cy="3138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198591" y="3627426"/>
            <a:ext cx="0" cy="3138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142629" y="3896179"/>
            <a:ext cx="1235123" cy="461665"/>
          </a:xfrm>
          <a:prstGeom prst="rect">
            <a:avLst/>
          </a:prstGeom>
          <a:noFill/>
        </p:spPr>
        <p:txBody>
          <a:bodyPr wrap="square" rtlCol="0">
            <a:spAutoFit/>
          </a:bodyPr>
          <a:lstStyle/>
          <a:p>
            <a:r>
              <a:rPr lang="fa-IR" sz="2400" b="1" dirty="0" smtClean="0">
                <a:cs typeface="B Nazanin" panose="00000400000000000000" pitchFamily="2" charset="-78"/>
              </a:rPr>
              <a:t>چند اتمی</a:t>
            </a:r>
            <a:endParaRPr lang="en-US" sz="2400" b="1" dirty="0">
              <a:cs typeface="B Nazanin" panose="00000400000000000000" pitchFamily="2" charset="-78"/>
            </a:endParaRPr>
          </a:p>
        </p:txBody>
      </p:sp>
      <p:sp>
        <p:nvSpPr>
          <p:cNvPr id="34" name="TextBox 33"/>
          <p:cNvSpPr txBox="1"/>
          <p:nvPr/>
        </p:nvSpPr>
        <p:spPr>
          <a:xfrm>
            <a:off x="8652681" y="3928194"/>
            <a:ext cx="1405719" cy="461665"/>
          </a:xfrm>
          <a:prstGeom prst="rect">
            <a:avLst/>
          </a:prstGeom>
          <a:noFill/>
        </p:spPr>
        <p:txBody>
          <a:bodyPr wrap="square" rtlCol="0">
            <a:spAutoFit/>
          </a:bodyPr>
          <a:lstStyle/>
          <a:p>
            <a:r>
              <a:rPr lang="fa-IR" sz="2400" b="1" dirty="0" smtClean="0">
                <a:cs typeface="B Nazanin" panose="00000400000000000000" pitchFamily="2" charset="-78"/>
              </a:rPr>
              <a:t>سه اتمی</a:t>
            </a:r>
            <a:endParaRPr lang="en-US" sz="2400" b="1" dirty="0">
              <a:cs typeface="B Nazanin" panose="00000400000000000000" pitchFamily="2" charset="-78"/>
            </a:endParaRPr>
          </a:p>
        </p:txBody>
      </p:sp>
      <p:cxnSp>
        <p:nvCxnSpPr>
          <p:cNvPr id="36" name="Straight Arrow Connector 35"/>
          <p:cNvCxnSpPr/>
          <p:nvPr/>
        </p:nvCxnSpPr>
        <p:spPr>
          <a:xfrm>
            <a:off x="2629467" y="4357844"/>
            <a:ext cx="0" cy="5732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049670" y="4357844"/>
            <a:ext cx="0" cy="5732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837529" y="4376210"/>
            <a:ext cx="0" cy="5732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9200866" y="4389859"/>
            <a:ext cx="0" cy="5732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8377450" y="5018332"/>
            <a:ext cx="2210938" cy="461665"/>
          </a:xfrm>
          <a:prstGeom prst="rect">
            <a:avLst/>
          </a:prstGeom>
          <a:noFill/>
        </p:spPr>
        <p:txBody>
          <a:bodyPr wrap="square" rtlCol="0">
            <a:spAutoFit/>
          </a:bodyPr>
          <a:lstStyle/>
          <a:p>
            <a:r>
              <a:rPr lang="fa-IR" sz="2400" b="1" dirty="0" smtClean="0">
                <a:cs typeface="B Nazanin" panose="00000400000000000000" pitchFamily="2" charset="-78"/>
              </a:rPr>
              <a:t>کربن دی اکسید</a:t>
            </a:r>
            <a:endParaRPr lang="en-US" sz="2400" b="1" dirty="0">
              <a:cs typeface="B Nazanin" panose="00000400000000000000" pitchFamily="2" charset="-78"/>
            </a:endParaRPr>
          </a:p>
        </p:txBody>
      </p:sp>
      <p:sp>
        <p:nvSpPr>
          <p:cNvPr id="41" name="TextBox 40"/>
          <p:cNvSpPr txBox="1"/>
          <p:nvPr/>
        </p:nvSpPr>
        <p:spPr>
          <a:xfrm>
            <a:off x="6451409" y="5055056"/>
            <a:ext cx="1413681" cy="461665"/>
          </a:xfrm>
          <a:prstGeom prst="rect">
            <a:avLst/>
          </a:prstGeom>
          <a:noFill/>
        </p:spPr>
        <p:txBody>
          <a:bodyPr wrap="square" rtlCol="0">
            <a:spAutoFit/>
          </a:bodyPr>
          <a:lstStyle/>
          <a:p>
            <a:r>
              <a:rPr lang="fa-IR" sz="2400" b="1" dirty="0" smtClean="0">
                <a:cs typeface="B Nazanin" panose="00000400000000000000" pitchFamily="2" charset="-78"/>
              </a:rPr>
              <a:t>شکر</a:t>
            </a:r>
            <a:endParaRPr lang="en-US" sz="2400" b="1" dirty="0">
              <a:cs typeface="B Nazanin" panose="00000400000000000000" pitchFamily="2" charset="-78"/>
            </a:endParaRPr>
          </a:p>
        </p:txBody>
      </p:sp>
      <p:sp>
        <p:nvSpPr>
          <p:cNvPr id="42" name="TextBox 41"/>
          <p:cNvSpPr txBox="1"/>
          <p:nvPr/>
        </p:nvSpPr>
        <p:spPr>
          <a:xfrm>
            <a:off x="4676632" y="5055055"/>
            <a:ext cx="822277" cy="461665"/>
          </a:xfrm>
          <a:prstGeom prst="rect">
            <a:avLst/>
          </a:prstGeom>
          <a:noFill/>
        </p:spPr>
        <p:txBody>
          <a:bodyPr wrap="square" rtlCol="0">
            <a:spAutoFit/>
          </a:bodyPr>
          <a:lstStyle/>
          <a:p>
            <a:r>
              <a:rPr lang="fa-IR" sz="2400" b="1" dirty="0" smtClean="0">
                <a:cs typeface="B Nazanin" panose="00000400000000000000" pitchFamily="2" charset="-78"/>
              </a:rPr>
              <a:t>فسفر</a:t>
            </a:r>
            <a:endParaRPr lang="en-US" sz="2400" b="1" dirty="0">
              <a:cs typeface="B Nazanin" panose="00000400000000000000" pitchFamily="2" charset="-78"/>
            </a:endParaRPr>
          </a:p>
        </p:txBody>
      </p:sp>
      <p:sp>
        <p:nvSpPr>
          <p:cNvPr id="43" name="TextBox 42"/>
          <p:cNvSpPr txBox="1"/>
          <p:nvPr/>
        </p:nvSpPr>
        <p:spPr>
          <a:xfrm>
            <a:off x="2233684" y="4963065"/>
            <a:ext cx="925771" cy="461665"/>
          </a:xfrm>
          <a:prstGeom prst="rect">
            <a:avLst/>
          </a:prstGeom>
          <a:noFill/>
        </p:spPr>
        <p:txBody>
          <a:bodyPr wrap="square" rtlCol="0">
            <a:spAutoFit/>
          </a:bodyPr>
          <a:lstStyle/>
          <a:p>
            <a:r>
              <a:rPr lang="fa-IR" sz="2400" b="1" dirty="0" smtClean="0">
                <a:cs typeface="B Nazanin" panose="00000400000000000000" pitchFamily="2" charset="-78"/>
              </a:rPr>
              <a:t>مس</a:t>
            </a:r>
            <a:endParaRPr lang="en-US" sz="2400" b="1" dirty="0">
              <a:cs typeface="B Nazanin" panose="00000400000000000000" pitchFamily="2" charset="-78"/>
            </a:endParaRPr>
          </a:p>
        </p:txBody>
      </p:sp>
      <p:sp>
        <p:nvSpPr>
          <p:cNvPr id="44" name="TextBox 43"/>
          <p:cNvSpPr txBox="1"/>
          <p:nvPr/>
        </p:nvSpPr>
        <p:spPr>
          <a:xfrm>
            <a:off x="4428698" y="5897232"/>
            <a:ext cx="9539785" cy="523220"/>
          </a:xfrm>
          <a:prstGeom prst="rect">
            <a:avLst/>
          </a:prstGeom>
          <a:noFill/>
        </p:spPr>
        <p:txBody>
          <a:bodyPr wrap="square" rtlCol="0">
            <a:spAutoFit/>
          </a:bodyPr>
          <a:lstStyle/>
          <a:p>
            <a:r>
              <a:rPr lang="fa-IR" sz="2800" b="1" dirty="0" smtClean="0">
                <a:solidFill>
                  <a:srgbClr val="C00000"/>
                </a:solidFill>
                <a:cs typeface="B Nazanin" panose="00000400000000000000" pitchFamily="2" charset="-78"/>
              </a:rPr>
              <a:t>ترکیب : </a:t>
            </a:r>
            <a:r>
              <a:rPr lang="fa-IR" sz="2400" b="1" dirty="0" smtClean="0">
                <a:cs typeface="B Nazanin" panose="00000400000000000000" pitchFamily="2" charset="-78"/>
              </a:rPr>
              <a:t>ماده ای که از پیوند دو یا چند نوع (عنصر) به وجود می آید.</a:t>
            </a:r>
            <a:endParaRPr lang="en-US" sz="2400" b="1" dirty="0">
              <a:cs typeface="B Nazanin" panose="00000400000000000000" pitchFamily="2" charset="-78"/>
            </a:endParaRPr>
          </a:p>
        </p:txBody>
      </p:sp>
      <p:sp>
        <p:nvSpPr>
          <p:cNvPr id="2" name="Date Placeholder 1"/>
          <p:cNvSpPr>
            <a:spLocks noGrp="1"/>
          </p:cNvSpPr>
          <p:nvPr>
            <p:ph type="dt" sz="half" idx="10"/>
          </p:nvPr>
        </p:nvSpPr>
        <p:spPr/>
        <p:txBody>
          <a:bodyPr/>
          <a:lstStyle/>
          <a:p>
            <a:r>
              <a:rPr lang="en-US" smtClean="0"/>
              <a:t>10/12/2018</a:t>
            </a:r>
            <a:endParaRPr lang="en-US"/>
          </a:p>
        </p:txBody>
      </p:sp>
      <p:sp>
        <p:nvSpPr>
          <p:cNvPr id="3" name="Footer Placeholder 2"/>
          <p:cNvSpPr>
            <a:spLocks noGrp="1"/>
          </p:cNvSpPr>
          <p:nvPr>
            <p:ph type="ftr" sz="quarter" idx="11"/>
          </p:nvPr>
        </p:nvSpPr>
        <p:spPr/>
        <p:txBody>
          <a:bodyPr/>
          <a:lstStyle/>
          <a:p>
            <a:r>
              <a:rPr lang="en-US" smtClean="0"/>
              <a:t>habibkalantari</a:t>
            </a:r>
            <a:endParaRPr lang="en-US"/>
          </a:p>
        </p:txBody>
      </p:sp>
      <p:sp>
        <p:nvSpPr>
          <p:cNvPr id="5" name="Slide Number Placeholder 4"/>
          <p:cNvSpPr>
            <a:spLocks noGrp="1"/>
          </p:cNvSpPr>
          <p:nvPr>
            <p:ph type="sldNum" sz="quarter" idx="12"/>
          </p:nvPr>
        </p:nvSpPr>
        <p:spPr/>
        <p:txBody>
          <a:bodyPr/>
          <a:lstStyle/>
          <a:p>
            <a:fld id="{D12E791C-0A8C-41CF-A358-0882E33B6A3D}" type="slidenum">
              <a:rPr lang="en-US" smtClean="0"/>
              <a:t>59</a:t>
            </a:fld>
            <a:endParaRPr lang="en-US"/>
          </a:p>
        </p:txBody>
      </p:sp>
    </p:spTree>
    <p:extLst>
      <p:ext uri="{BB962C8B-B14F-4D97-AF65-F5344CB8AC3E}">
        <p14:creationId xmlns:p14="http://schemas.microsoft.com/office/powerpoint/2010/main" val="2596675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6</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sp>
        <p:nvSpPr>
          <p:cNvPr id="2" name="TextBox 1"/>
          <p:cNvSpPr txBox="1"/>
          <p:nvPr/>
        </p:nvSpPr>
        <p:spPr>
          <a:xfrm>
            <a:off x="5467927" y="1182255"/>
            <a:ext cx="184731" cy="461665"/>
          </a:xfrm>
          <a:prstGeom prst="rect">
            <a:avLst/>
          </a:prstGeom>
          <a:noFill/>
        </p:spPr>
        <p:txBody>
          <a:bodyPr wrap="none" rtlCol="0">
            <a:spAutoFit/>
          </a:bodyPr>
          <a:lstStyle/>
          <a:p>
            <a:endParaRPr lang="en-US" sz="2400" dirty="0">
              <a:effectLst>
                <a:outerShdw blurRad="38100" dist="38100" dir="2700000" algn="tl">
                  <a:srgbClr val="000000">
                    <a:alpha val="43137"/>
                  </a:srgbClr>
                </a:outerShdw>
              </a:effectLst>
              <a:cs typeface="B Zar" panose="00000400000000000000" pitchFamily="2" charset="-78"/>
            </a:endParaRPr>
          </a:p>
        </p:txBody>
      </p:sp>
      <p:sp>
        <p:nvSpPr>
          <p:cNvPr id="3" name="Rectangle 2"/>
          <p:cNvSpPr/>
          <p:nvPr/>
        </p:nvSpPr>
        <p:spPr>
          <a:xfrm>
            <a:off x="3450922" y="387804"/>
            <a:ext cx="6713697" cy="461665"/>
          </a:xfrm>
          <a:prstGeom prst="rect">
            <a:avLst/>
          </a:prstGeom>
        </p:spPr>
        <p:txBody>
          <a:bodyPr wrap="none">
            <a:spAutoFit/>
          </a:bodyPr>
          <a:lstStyle/>
          <a:p>
            <a:r>
              <a:rPr lang="fa-IR" sz="2400" dirty="0">
                <a:effectLst>
                  <a:outerShdw blurRad="38100" dist="38100" dir="2700000" algn="tl">
                    <a:srgbClr val="000000">
                      <a:alpha val="43137"/>
                    </a:srgbClr>
                  </a:outerShdw>
                </a:effectLst>
                <a:cs typeface="B Zar" panose="00000400000000000000" pitchFamily="2" charset="-78"/>
              </a:rPr>
              <a:t>برخی از موادی که در پالایشگاه از نفت خام به دست می آیند عبارتند از:</a:t>
            </a:r>
            <a:endParaRPr lang="en-US" sz="2400" dirty="0">
              <a:effectLst>
                <a:outerShdw blurRad="38100" dist="38100" dir="2700000" algn="tl">
                  <a:srgbClr val="000000">
                    <a:alpha val="43137"/>
                  </a:srgbClr>
                </a:outerShdw>
              </a:effectLst>
              <a:cs typeface="B Zar" panose="00000400000000000000" pitchFamily="2" charset="-7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69" y="1019821"/>
            <a:ext cx="4287190" cy="2980314"/>
          </a:xfrm>
          <a:prstGeom prst="rect">
            <a:avLst/>
          </a:prstGeom>
        </p:spPr>
      </p:pic>
      <p:pic>
        <p:nvPicPr>
          <p:cNvPr id="10" name="Picture 9"/>
          <p:cNvPicPr>
            <a:picLocks noChangeAspect="1"/>
          </p:cNvPicPr>
          <p:nvPr/>
        </p:nvPicPr>
        <p:blipFill>
          <a:blip r:embed="rId3"/>
          <a:stretch>
            <a:fillRect/>
          </a:stretch>
        </p:blipFill>
        <p:spPr>
          <a:xfrm>
            <a:off x="8358909" y="933139"/>
            <a:ext cx="3454400" cy="1917053"/>
          </a:xfrm>
          <a:prstGeom prst="rect">
            <a:avLst/>
          </a:prstGeom>
        </p:spPr>
      </p:pic>
      <p:pic>
        <p:nvPicPr>
          <p:cNvPr id="11" name="Picture 10"/>
          <p:cNvPicPr>
            <a:picLocks noChangeAspect="1"/>
          </p:cNvPicPr>
          <p:nvPr/>
        </p:nvPicPr>
        <p:blipFill>
          <a:blip r:embed="rId4"/>
          <a:stretch>
            <a:fillRect/>
          </a:stretch>
        </p:blipFill>
        <p:spPr>
          <a:xfrm>
            <a:off x="4950691" y="2850192"/>
            <a:ext cx="6862618" cy="1975708"/>
          </a:xfrm>
          <a:prstGeom prst="rect">
            <a:avLst/>
          </a:prstGeom>
        </p:spPr>
      </p:pic>
      <p:pic>
        <p:nvPicPr>
          <p:cNvPr id="12" name="Picture 11"/>
          <p:cNvPicPr>
            <a:picLocks noChangeAspect="1"/>
          </p:cNvPicPr>
          <p:nvPr/>
        </p:nvPicPr>
        <p:blipFill>
          <a:blip r:embed="rId5"/>
          <a:stretch>
            <a:fillRect/>
          </a:stretch>
        </p:blipFill>
        <p:spPr>
          <a:xfrm>
            <a:off x="1544908" y="4821925"/>
            <a:ext cx="10268401" cy="1396033"/>
          </a:xfrm>
          <a:prstGeom prst="rect">
            <a:avLst/>
          </a:prstGeom>
        </p:spPr>
      </p:pic>
    </p:spTree>
    <p:extLst>
      <p:ext uri="{BB962C8B-B14F-4D97-AF65-F5344CB8AC3E}">
        <p14:creationId xmlns:p14="http://schemas.microsoft.com/office/powerpoint/2010/main" val="13700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1888" t="22714" r="11889" b="21875"/>
          <a:stretch/>
        </p:blipFill>
        <p:spPr>
          <a:xfrm>
            <a:off x="2224586" y="627797"/>
            <a:ext cx="7315200" cy="4053386"/>
          </a:xfrm>
          <a:prstGeom prst="rect">
            <a:avLst/>
          </a:prstGeom>
        </p:spPr>
      </p:pic>
      <p:sp>
        <p:nvSpPr>
          <p:cNvPr id="5" name="TextBox 4"/>
          <p:cNvSpPr txBox="1"/>
          <p:nvPr/>
        </p:nvSpPr>
        <p:spPr>
          <a:xfrm>
            <a:off x="1399108" y="5007043"/>
            <a:ext cx="7233314" cy="1477328"/>
          </a:xfrm>
          <a:prstGeom prst="rect">
            <a:avLst/>
          </a:prstGeom>
          <a:noFill/>
        </p:spPr>
        <p:txBody>
          <a:bodyPr wrap="square" rtlCol="0">
            <a:spAutoFit/>
          </a:bodyPr>
          <a:lstStyle/>
          <a:p>
            <a:pPr algn="ctr">
              <a:lnSpc>
                <a:spcPct val="200000"/>
              </a:lnSpc>
            </a:pPr>
            <a:r>
              <a:rPr lang="fa-IR" sz="2400" b="1" dirty="0" smtClean="0">
                <a:cs typeface="B Nazanin" panose="00000400000000000000" pitchFamily="2" charset="-78"/>
              </a:rPr>
              <a:t>آهن      مس       آلومینیوم       آب     الکل      نیتروژن       اکسیژن</a:t>
            </a:r>
          </a:p>
          <a:p>
            <a:pPr algn="ctr">
              <a:lnSpc>
                <a:spcPct val="200000"/>
              </a:lnSpc>
            </a:pPr>
            <a:r>
              <a:rPr lang="fa-IR" sz="2400" b="1" dirty="0" smtClean="0">
                <a:cs typeface="B Nazanin" panose="00000400000000000000" pitchFamily="2" charset="-78"/>
              </a:rPr>
              <a:t>نافلز       فلز      مایع      گاز      :درکل</a:t>
            </a:r>
            <a:endParaRPr lang="en-US" sz="2400" b="1" dirty="0">
              <a:cs typeface="B Nazanin" panose="00000400000000000000" pitchFamily="2" charset="-78"/>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448646604"/>
              </p:ext>
            </p:extLst>
          </p:nvPr>
        </p:nvGraphicFramePr>
        <p:xfrm>
          <a:off x="2666147" y="5347885"/>
          <a:ext cx="227178" cy="397822"/>
        </p:xfrm>
        <a:graphic>
          <a:graphicData uri="http://schemas.openxmlformats.org/presentationml/2006/ole">
            <mc:AlternateContent xmlns:mc="http://schemas.openxmlformats.org/markup-compatibility/2006">
              <mc:Choice xmlns:v="urn:schemas-microsoft-com:vml" Requires="v">
                <p:oleObj spid="_x0000_s2420" name="Equation" r:id="rId4" imgW="139680" imgH="279360" progId="Equation.DSMT4">
                  <p:embed/>
                </p:oleObj>
              </mc:Choice>
              <mc:Fallback>
                <p:oleObj name="Equation" r:id="rId4" imgW="139680" imgH="279360" progId="Equation.DSMT4">
                  <p:embed/>
                  <p:pic>
                    <p:nvPicPr>
                      <p:cNvPr id="0" name=""/>
                      <p:cNvPicPr/>
                      <p:nvPr/>
                    </p:nvPicPr>
                    <p:blipFill>
                      <a:blip r:embed="rId5"/>
                      <a:stretch>
                        <a:fillRect/>
                      </a:stretch>
                    </p:blipFill>
                    <p:spPr>
                      <a:xfrm>
                        <a:off x="2666147" y="5347885"/>
                        <a:ext cx="227178" cy="39782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32652080"/>
              </p:ext>
            </p:extLst>
          </p:nvPr>
        </p:nvGraphicFramePr>
        <p:xfrm>
          <a:off x="3856345" y="5347885"/>
          <a:ext cx="227178" cy="397822"/>
        </p:xfrm>
        <a:graphic>
          <a:graphicData uri="http://schemas.openxmlformats.org/presentationml/2006/ole">
            <mc:AlternateContent xmlns:mc="http://schemas.openxmlformats.org/markup-compatibility/2006">
              <mc:Choice xmlns:v="urn:schemas-microsoft-com:vml" Requires="v">
                <p:oleObj spid="_x0000_s2421" name="Equation" r:id="rId6" imgW="139680" imgH="279360" progId="Equation.DSMT4">
                  <p:embed/>
                </p:oleObj>
              </mc:Choice>
              <mc:Fallback>
                <p:oleObj name="Equation" r:id="rId6" imgW="139680" imgH="279360" progId="Equation.DSMT4">
                  <p:embed/>
                  <p:pic>
                    <p:nvPicPr>
                      <p:cNvPr id="0" name=""/>
                      <p:cNvPicPr/>
                      <p:nvPr/>
                    </p:nvPicPr>
                    <p:blipFill>
                      <a:blip r:embed="rId5"/>
                      <a:stretch>
                        <a:fillRect/>
                      </a:stretch>
                    </p:blipFill>
                    <p:spPr>
                      <a:xfrm>
                        <a:off x="3856345" y="5347885"/>
                        <a:ext cx="227178" cy="39782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3667566"/>
              </p:ext>
            </p:extLst>
          </p:nvPr>
        </p:nvGraphicFramePr>
        <p:xfrm>
          <a:off x="4673006" y="5347885"/>
          <a:ext cx="227178" cy="397822"/>
        </p:xfrm>
        <a:graphic>
          <a:graphicData uri="http://schemas.openxmlformats.org/presentationml/2006/ole">
            <mc:AlternateContent xmlns:mc="http://schemas.openxmlformats.org/markup-compatibility/2006">
              <mc:Choice xmlns:v="urn:schemas-microsoft-com:vml" Requires="v">
                <p:oleObj spid="_x0000_s2422" name="Equation" r:id="rId7" imgW="139680" imgH="279360" progId="Equation.DSMT4">
                  <p:embed/>
                </p:oleObj>
              </mc:Choice>
              <mc:Fallback>
                <p:oleObj name="Equation" r:id="rId7" imgW="139680" imgH="279360" progId="Equation.DSMT4">
                  <p:embed/>
                  <p:pic>
                    <p:nvPicPr>
                      <p:cNvPr id="0" name=""/>
                      <p:cNvPicPr/>
                      <p:nvPr/>
                    </p:nvPicPr>
                    <p:blipFill>
                      <a:blip r:embed="rId5"/>
                      <a:stretch>
                        <a:fillRect/>
                      </a:stretch>
                    </p:blipFill>
                    <p:spPr>
                      <a:xfrm>
                        <a:off x="4673006" y="5347885"/>
                        <a:ext cx="227178" cy="39782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02220817"/>
              </p:ext>
            </p:extLst>
          </p:nvPr>
        </p:nvGraphicFramePr>
        <p:xfrm>
          <a:off x="5387735" y="5334805"/>
          <a:ext cx="227178" cy="397822"/>
        </p:xfrm>
        <a:graphic>
          <a:graphicData uri="http://schemas.openxmlformats.org/presentationml/2006/ole">
            <mc:AlternateContent xmlns:mc="http://schemas.openxmlformats.org/markup-compatibility/2006">
              <mc:Choice xmlns:v="urn:schemas-microsoft-com:vml" Requires="v">
                <p:oleObj spid="_x0000_s2423" name="Equation" r:id="rId8" imgW="139680" imgH="279360" progId="Equation.DSMT4">
                  <p:embed/>
                </p:oleObj>
              </mc:Choice>
              <mc:Fallback>
                <p:oleObj name="Equation" r:id="rId8" imgW="139680" imgH="279360" progId="Equation.DSMT4">
                  <p:embed/>
                  <p:pic>
                    <p:nvPicPr>
                      <p:cNvPr id="0" name=""/>
                      <p:cNvPicPr/>
                      <p:nvPr/>
                    </p:nvPicPr>
                    <p:blipFill>
                      <a:blip r:embed="rId5"/>
                      <a:stretch>
                        <a:fillRect/>
                      </a:stretch>
                    </p:blipFill>
                    <p:spPr>
                      <a:xfrm>
                        <a:off x="5387735" y="5334805"/>
                        <a:ext cx="227178" cy="39782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71359055"/>
              </p:ext>
            </p:extLst>
          </p:nvPr>
        </p:nvGraphicFramePr>
        <p:xfrm>
          <a:off x="6805536" y="5347885"/>
          <a:ext cx="227178" cy="397822"/>
        </p:xfrm>
        <a:graphic>
          <a:graphicData uri="http://schemas.openxmlformats.org/presentationml/2006/ole">
            <mc:AlternateContent xmlns:mc="http://schemas.openxmlformats.org/markup-compatibility/2006">
              <mc:Choice xmlns:v="urn:schemas-microsoft-com:vml" Requires="v">
                <p:oleObj spid="_x0000_s2424" name="Equation" r:id="rId9" imgW="139680" imgH="279360" progId="Equation.DSMT4">
                  <p:embed/>
                </p:oleObj>
              </mc:Choice>
              <mc:Fallback>
                <p:oleObj name="Equation" r:id="rId9" imgW="139680" imgH="279360" progId="Equation.DSMT4">
                  <p:embed/>
                  <p:pic>
                    <p:nvPicPr>
                      <p:cNvPr id="0" name=""/>
                      <p:cNvPicPr/>
                      <p:nvPr/>
                    </p:nvPicPr>
                    <p:blipFill>
                      <a:blip r:embed="rId5"/>
                      <a:stretch>
                        <a:fillRect/>
                      </a:stretch>
                    </p:blipFill>
                    <p:spPr>
                      <a:xfrm>
                        <a:off x="6805536" y="5347885"/>
                        <a:ext cx="227178" cy="39782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77351694"/>
              </p:ext>
            </p:extLst>
          </p:nvPr>
        </p:nvGraphicFramePr>
        <p:xfrm>
          <a:off x="7712155" y="5347885"/>
          <a:ext cx="227178" cy="397822"/>
        </p:xfrm>
        <a:graphic>
          <a:graphicData uri="http://schemas.openxmlformats.org/presentationml/2006/ole">
            <mc:AlternateContent xmlns:mc="http://schemas.openxmlformats.org/markup-compatibility/2006">
              <mc:Choice xmlns:v="urn:schemas-microsoft-com:vml" Requires="v">
                <p:oleObj spid="_x0000_s2425" name="Equation" r:id="rId10" imgW="139680" imgH="279360" progId="Equation.DSMT4">
                  <p:embed/>
                </p:oleObj>
              </mc:Choice>
              <mc:Fallback>
                <p:oleObj name="Equation" r:id="rId10" imgW="139680" imgH="279360" progId="Equation.DSMT4">
                  <p:embed/>
                  <p:pic>
                    <p:nvPicPr>
                      <p:cNvPr id="0" name=""/>
                      <p:cNvPicPr/>
                      <p:nvPr/>
                    </p:nvPicPr>
                    <p:blipFill>
                      <a:blip r:embed="rId5"/>
                      <a:stretch>
                        <a:fillRect/>
                      </a:stretch>
                    </p:blipFill>
                    <p:spPr>
                      <a:xfrm>
                        <a:off x="7712155" y="5347885"/>
                        <a:ext cx="227178" cy="39782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493753077"/>
              </p:ext>
            </p:extLst>
          </p:nvPr>
        </p:nvGraphicFramePr>
        <p:xfrm>
          <a:off x="4555648" y="6047842"/>
          <a:ext cx="227178" cy="397822"/>
        </p:xfrm>
        <a:graphic>
          <a:graphicData uri="http://schemas.openxmlformats.org/presentationml/2006/ole">
            <mc:AlternateContent xmlns:mc="http://schemas.openxmlformats.org/markup-compatibility/2006">
              <mc:Choice xmlns:v="urn:schemas-microsoft-com:vml" Requires="v">
                <p:oleObj spid="_x0000_s2426" name="Equation" r:id="rId11" imgW="139680" imgH="279360" progId="Equation.DSMT4">
                  <p:embed/>
                </p:oleObj>
              </mc:Choice>
              <mc:Fallback>
                <p:oleObj name="Equation" r:id="rId11" imgW="139680" imgH="279360" progId="Equation.DSMT4">
                  <p:embed/>
                  <p:pic>
                    <p:nvPicPr>
                      <p:cNvPr id="0" name=""/>
                      <p:cNvPicPr/>
                      <p:nvPr/>
                    </p:nvPicPr>
                    <p:blipFill>
                      <a:blip r:embed="rId5"/>
                      <a:stretch>
                        <a:fillRect/>
                      </a:stretch>
                    </p:blipFill>
                    <p:spPr>
                      <a:xfrm>
                        <a:off x="4555648" y="6047842"/>
                        <a:ext cx="227178" cy="397822"/>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75923810"/>
              </p:ext>
            </p:extLst>
          </p:nvPr>
        </p:nvGraphicFramePr>
        <p:xfrm>
          <a:off x="5393418" y="6047842"/>
          <a:ext cx="227178" cy="397822"/>
        </p:xfrm>
        <a:graphic>
          <a:graphicData uri="http://schemas.openxmlformats.org/presentationml/2006/ole">
            <mc:AlternateContent xmlns:mc="http://schemas.openxmlformats.org/markup-compatibility/2006">
              <mc:Choice xmlns:v="urn:schemas-microsoft-com:vml" Requires="v">
                <p:oleObj spid="_x0000_s2427" name="Equation" r:id="rId12" imgW="139680" imgH="279360" progId="Equation.DSMT4">
                  <p:embed/>
                </p:oleObj>
              </mc:Choice>
              <mc:Fallback>
                <p:oleObj name="Equation" r:id="rId12" imgW="139680" imgH="279360" progId="Equation.DSMT4">
                  <p:embed/>
                  <p:pic>
                    <p:nvPicPr>
                      <p:cNvPr id="0" name=""/>
                      <p:cNvPicPr/>
                      <p:nvPr/>
                    </p:nvPicPr>
                    <p:blipFill>
                      <a:blip r:embed="rId5"/>
                      <a:stretch>
                        <a:fillRect/>
                      </a:stretch>
                    </p:blipFill>
                    <p:spPr>
                      <a:xfrm>
                        <a:off x="5393418" y="6047842"/>
                        <a:ext cx="227178" cy="397822"/>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371242907"/>
              </p:ext>
            </p:extLst>
          </p:nvPr>
        </p:nvGraphicFramePr>
        <p:xfrm>
          <a:off x="6117599" y="6026155"/>
          <a:ext cx="227178" cy="441196"/>
        </p:xfrm>
        <a:graphic>
          <a:graphicData uri="http://schemas.openxmlformats.org/presentationml/2006/ole">
            <mc:AlternateContent xmlns:mc="http://schemas.openxmlformats.org/markup-compatibility/2006">
              <mc:Choice xmlns:v="urn:schemas-microsoft-com:vml" Requires="v">
                <p:oleObj spid="_x0000_s2428" name="Equation" r:id="rId13" imgW="139680" imgH="279360" progId="Equation.DSMT4">
                  <p:embed/>
                </p:oleObj>
              </mc:Choice>
              <mc:Fallback>
                <p:oleObj name="Equation" r:id="rId13" imgW="139680" imgH="279360" progId="Equation.DSMT4">
                  <p:embed/>
                  <p:pic>
                    <p:nvPicPr>
                      <p:cNvPr id="0" name=""/>
                      <p:cNvPicPr/>
                      <p:nvPr/>
                    </p:nvPicPr>
                    <p:blipFill>
                      <a:blip r:embed="rId5"/>
                      <a:stretch>
                        <a:fillRect/>
                      </a:stretch>
                    </p:blipFill>
                    <p:spPr>
                      <a:xfrm>
                        <a:off x="6117599" y="6026155"/>
                        <a:ext cx="227178" cy="441196"/>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r>
              <a:rPr lang="en-US" smtClean="0"/>
              <a:t>10/12/2018</a:t>
            </a:r>
            <a:endParaRPr lang="en-US"/>
          </a:p>
        </p:txBody>
      </p:sp>
      <p:sp>
        <p:nvSpPr>
          <p:cNvPr id="3" name="Footer Placeholder 2"/>
          <p:cNvSpPr>
            <a:spLocks noGrp="1"/>
          </p:cNvSpPr>
          <p:nvPr>
            <p:ph type="ftr" sz="quarter" idx="11"/>
          </p:nvPr>
        </p:nvSpPr>
        <p:spPr/>
        <p:txBody>
          <a:bodyPr/>
          <a:lstStyle/>
          <a:p>
            <a:r>
              <a:rPr lang="en-US" smtClean="0"/>
              <a:t>habibkalantari</a:t>
            </a:r>
            <a:endParaRPr lang="en-US"/>
          </a:p>
        </p:txBody>
      </p:sp>
      <p:sp>
        <p:nvSpPr>
          <p:cNvPr id="15" name="Slide Number Placeholder 14"/>
          <p:cNvSpPr>
            <a:spLocks noGrp="1"/>
          </p:cNvSpPr>
          <p:nvPr>
            <p:ph type="sldNum" sz="quarter" idx="12"/>
          </p:nvPr>
        </p:nvSpPr>
        <p:spPr/>
        <p:txBody>
          <a:bodyPr/>
          <a:lstStyle/>
          <a:p>
            <a:fld id="{D12E791C-0A8C-41CF-A358-0882E33B6A3D}" type="slidenum">
              <a:rPr lang="en-US" smtClean="0"/>
              <a:t>60</a:t>
            </a:fld>
            <a:endParaRPr lang="en-US"/>
          </a:p>
        </p:txBody>
      </p:sp>
    </p:spTree>
    <p:extLst>
      <p:ext uri="{BB962C8B-B14F-4D97-AF65-F5344CB8AC3E}">
        <p14:creationId xmlns:p14="http://schemas.microsoft.com/office/powerpoint/2010/main" val="1883341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7</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sp>
        <p:nvSpPr>
          <p:cNvPr id="9" name="Rectangle 8"/>
          <p:cNvSpPr/>
          <p:nvPr/>
        </p:nvSpPr>
        <p:spPr>
          <a:xfrm>
            <a:off x="3450922" y="387804"/>
            <a:ext cx="6713697" cy="461665"/>
          </a:xfrm>
          <a:prstGeom prst="rect">
            <a:avLst/>
          </a:prstGeom>
        </p:spPr>
        <p:txBody>
          <a:bodyPr wrap="none">
            <a:spAutoFit/>
          </a:bodyPr>
          <a:lstStyle/>
          <a:p>
            <a:r>
              <a:rPr lang="fa-IR" sz="2400" dirty="0">
                <a:effectLst>
                  <a:outerShdw blurRad="38100" dist="38100" dir="2700000" algn="tl">
                    <a:srgbClr val="000000">
                      <a:alpha val="43137"/>
                    </a:srgbClr>
                  </a:outerShdw>
                </a:effectLst>
                <a:cs typeface="B Zar" panose="00000400000000000000" pitchFamily="2" charset="-78"/>
              </a:rPr>
              <a:t>برخی از موادی که در پالایشگاه از نفت خام به دست می آیند عبارتند از:</a:t>
            </a:r>
            <a:endParaRPr lang="en-US" sz="2400" dirty="0">
              <a:effectLst>
                <a:outerShdw blurRad="38100" dist="38100" dir="2700000" algn="tl">
                  <a:srgbClr val="000000">
                    <a:alpha val="43137"/>
                  </a:srgbClr>
                </a:outerShdw>
              </a:effectLst>
              <a:cs typeface="B Zar" panose="00000400000000000000" pitchFamily="2" charset="-78"/>
            </a:endParaRPr>
          </a:p>
        </p:txBody>
      </p:sp>
      <p:pic>
        <p:nvPicPr>
          <p:cNvPr id="3" name="Picture 2"/>
          <p:cNvPicPr>
            <a:picLocks noChangeAspect="1"/>
          </p:cNvPicPr>
          <p:nvPr/>
        </p:nvPicPr>
        <p:blipFill rotWithShape="1">
          <a:blip r:embed="rId2"/>
          <a:srcRect l="69586"/>
          <a:stretch/>
        </p:blipFill>
        <p:spPr>
          <a:xfrm>
            <a:off x="8940800" y="852854"/>
            <a:ext cx="3065990" cy="3193377"/>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10444" b="7810"/>
          <a:stretch/>
        </p:blipFill>
        <p:spPr>
          <a:xfrm>
            <a:off x="356321" y="849468"/>
            <a:ext cx="6869753" cy="5506882"/>
          </a:xfrm>
          <a:prstGeom prst="rect">
            <a:avLst/>
          </a:prstGeom>
        </p:spPr>
      </p:pic>
      <p:pic>
        <p:nvPicPr>
          <p:cNvPr id="13" name="Picture 12"/>
          <p:cNvPicPr>
            <a:picLocks noChangeAspect="1"/>
          </p:cNvPicPr>
          <p:nvPr/>
        </p:nvPicPr>
        <p:blipFill rotWithShape="1">
          <a:blip r:embed="rId2"/>
          <a:srcRect r="44985"/>
          <a:stretch/>
        </p:blipFill>
        <p:spPr>
          <a:xfrm>
            <a:off x="7989455" y="4120268"/>
            <a:ext cx="4017335" cy="2313195"/>
          </a:xfrm>
          <a:prstGeom prst="rect">
            <a:avLst/>
          </a:prstGeom>
        </p:spPr>
      </p:pic>
    </p:spTree>
    <p:extLst>
      <p:ext uri="{BB962C8B-B14F-4D97-AF65-F5344CB8AC3E}">
        <p14:creationId xmlns:p14="http://schemas.microsoft.com/office/powerpoint/2010/main" val="50843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8</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8548" y="949758"/>
            <a:ext cx="770503" cy="962170"/>
          </a:xfrm>
          <a:prstGeom prst="rect">
            <a:avLst/>
          </a:prstGeom>
        </p:spPr>
      </p:pic>
      <p:sp>
        <p:nvSpPr>
          <p:cNvPr id="2" name="Rounded Rectangle 1"/>
          <p:cNvSpPr/>
          <p:nvPr/>
        </p:nvSpPr>
        <p:spPr>
          <a:xfrm>
            <a:off x="7019635" y="1339273"/>
            <a:ext cx="3879273" cy="508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sz="2800" dirty="0" smtClean="0">
                <a:solidFill>
                  <a:schemeClr val="tx1"/>
                </a:solidFill>
                <a:effectLst>
                  <a:outerShdw blurRad="38100" dist="38100" dir="2700000" algn="tl">
                    <a:srgbClr val="000000">
                      <a:alpha val="43137"/>
                    </a:srgbClr>
                  </a:outerShdw>
                </a:effectLst>
                <a:cs typeface="B Zar" panose="00000400000000000000" pitchFamily="2" charset="-78"/>
              </a:rPr>
              <a:t>مواد از چه چیزی ساخته شده اند؟</a:t>
            </a:r>
            <a:endParaRPr lang="en-US" sz="2800" dirty="0">
              <a:solidFill>
                <a:schemeClr val="tx1"/>
              </a:solidFill>
              <a:effectLst>
                <a:outerShdw blurRad="38100" dist="38100" dir="2700000" algn="tl">
                  <a:srgbClr val="000000">
                    <a:alpha val="43137"/>
                  </a:srgbClr>
                </a:outerShdw>
              </a:effectLst>
              <a:cs typeface="B Zar" panose="000004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32" y="1642918"/>
            <a:ext cx="2019300" cy="2266950"/>
          </a:xfrm>
          <a:prstGeom prst="rect">
            <a:avLst/>
          </a:prstGeom>
        </p:spPr>
      </p:pic>
      <p:sp>
        <p:nvSpPr>
          <p:cNvPr id="10" name="TextBox 9"/>
          <p:cNvSpPr txBox="1"/>
          <p:nvPr/>
        </p:nvSpPr>
        <p:spPr>
          <a:xfrm>
            <a:off x="2681432" y="2128914"/>
            <a:ext cx="9086142" cy="461665"/>
          </a:xfrm>
          <a:prstGeom prst="rect">
            <a:avLst/>
          </a:prstGeom>
          <a:noFill/>
        </p:spPr>
        <p:txBody>
          <a:bodyPr wrap="none" rtlCol="0">
            <a:spAutoFit/>
          </a:bodyPr>
          <a:lstStyle/>
          <a:p>
            <a:r>
              <a:rPr lang="fa-IR" sz="2400" dirty="0" smtClean="0">
                <a:effectLst>
                  <a:outerShdw blurRad="38100" dist="38100" dir="2700000" algn="tl">
                    <a:srgbClr val="000000">
                      <a:alpha val="43137"/>
                    </a:srgbClr>
                  </a:outerShdw>
                </a:effectLst>
                <a:cs typeface="B Zar" panose="00000400000000000000" pitchFamily="2" charset="-78"/>
              </a:rPr>
              <a:t>2500 سال پیش ، فیلسوف یونانی به نام تالس،آب را عنصر اصلی سازنده ی جهان هستی می دانست.</a:t>
            </a:r>
            <a:endParaRPr lang="en-US" sz="2400" dirty="0">
              <a:effectLst>
                <a:outerShdw blurRad="38100" dist="38100" dir="2700000" algn="tl">
                  <a:srgbClr val="000000">
                    <a:alpha val="43137"/>
                  </a:srgbClr>
                </a:outerShdw>
              </a:effectLst>
              <a:cs typeface="B Zar" panose="00000400000000000000" pitchFamily="2" charset="-78"/>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89" y="4116387"/>
            <a:ext cx="2033443" cy="2033443"/>
          </a:xfrm>
          <a:prstGeom prst="rect">
            <a:avLst/>
          </a:prstGeom>
        </p:spPr>
      </p:pic>
      <p:sp>
        <p:nvSpPr>
          <p:cNvPr id="12" name="TextBox 11"/>
          <p:cNvSpPr txBox="1"/>
          <p:nvPr/>
        </p:nvSpPr>
        <p:spPr>
          <a:xfrm>
            <a:off x="2253799" y="3985469"/>
            <a:ext cx="9752991" cy="461665"/>
          </a:xfrm>
          <a:prstGeom prst="rect">
            <a:avLst/>
          </a:prstGeom>
          <a:noFill/>
        </p:spPr>
        <p:txBody>
          <a:bodyPr wrap="none" rtlCol="0">
            <a:spAutoFit/>
          </a:bodyPr>
          <a:lstStyle/>
          <a:p>
            <a:r>
              <a:rPr lang="fa-IR" sz="2400" dirty="0" smtClean="0">
                <a:effectLst>
                  <a:outerShdw blurRad="38100" dist="38100" dir="2700000" algn="tl">
                    <a:srgbClr val="000000">
                      <a:alpha val="43137"/>
                    </a:srgbClr>
                  </a:outerShdw>
                </a:effectLst>
                <a:cs typeface="B Zar" panose="00000400000000000000" pitchFamily="2" charset="-78"/>
              </a:rPr>
              <a:t>200 سال پس از او ارسطو،آب و باد و خاک و آتش را چهار عنصر اصلی سازنده ی جهان هستی اعلام کرد.</a:t>
            </a:r>
            <a:endParaRPr lang="en-US" sz="2400" dirty="0">
              <a:effectLst>
                <a:outerShdw blurRad="38100" dist="38100" dir="2700000" algn="tl">
                  <a:srgbClr val="000000">
                    <a:alpha val="43137"/>
                  </a:srgbClr>
                </a:outerShdw>
              </a:effectLst>
              <a:cs typeface="B Zar" panose="00000400000000000000" pitchFamily="2" charset="-78"/>
            </a:endParaRPr>
          </a:p>
        </p:txBody>
      </p:sp>
    </p:spTree>
    <p:extLst>
      <p:ext uri="{BB962C8B-B14F-4D97-AF65-F5344CB8AC3E}">
        <p14:creationId xmlns:p14="http://schemas.microsoft.com/office/powerpoint/2010/main" val="28331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10/12/2018</a:t>
            </a:r>
            <a:endParaRPr lang="en-US"/>
          </a:p>
        </p:txBody>
      </p:sp>
      <p:sp>
        <p:nvSpPr>
          <p:cNvPr id="5" name="Footer Placeholder 4"/>
          <p:cNvSpPr>
            <a:spLocks noGrp="1"/>
          </p:cNvSpPr>
          <p:nvPr>
            <p:ph type="ftr" sz="quarter" idx="11"/>
          </p:nvPr>
        </p:nvSpPr>
        <p:spPr/>
        <p:txBody>
          <a:bodyPr/>
          <a:lstStyle/>
          <a:p>
            <a:r>
              <a:rPr lang="en-US" smtClean="0"/>
              <a:t>habibkalantari</a:t>
            </a:r>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t>9</a:t>
            </a:fld>
            <a:endParaRPr lang="en-US"/>
          </a:p>
        </p:txBody>
      </p:sp>
      <p:sp>
        <p:nvSpPr>
          <p:cNvPr id="7" name="TextBox 6"/>
          <p:cNvSpPr txBox="1"/>
          <p:nvPr/>
        </p:nvSpPr>
        <p:spPr>
          <a:xfrm>
            <a:off x="277092" y="341745"/>
            <a:ext cx="1677062" cy="369332"/>
          </a:xfrm>
          <a:prstGeom prst="rect">
            <a:avLst/>
          </a:prstGeom>
          <a:noFill/>
        </p:spPr>
        <p:txBody>
          <a:bodyPr wrap="none" rtlCol="0">
            <a:spAutoFit/>
          </a:bodyPr>
          <a:lstStyle/>
          <a:p>
            <a:r>
              <a:rPr lang="en-US" dirty="0" smtClean="0"/>
              <a:t>@shimi10.11(7)</a:t>
            </a:r>
            <a:endParaRPr lang="en-US" dirty="0"/>
          </a:p>
        </p:txBody>
      </p:sp>
      <p:sp>
        <p:nvSpPr>
          <p:cNvPr id="8" name="TextBox 7"/>
          <p:cNvSpPr txBox="1"/>
          <p:nvPr/>
        </p:nvSpPr>
        <p:spPr>
          <a:xfrm>
            <a:off x="10164619" y="341745"/>
            <a:ext cx="1842171" cy="400110"/>
          </a:xfrm>
          <a:prstGeom prst="rect">
            <a:avLst/>
          </a:prstGeom>
          <a:noFill/>
        </p:spPr>
        <p:txBody>
          <a:bodyPr wrap="none" rtlCol="0">
            <a:spAutoFit/>
          </a:bodyPr>
          <a:lstStyle/>
          <a:p>
            <a:r>
              <a:rPr lang="fa-IR" sz="2000" b="1" dirty="0" smtClean="0">
                <a:solidFill>
                  <a:srgbClr val="0070C0"/>
                </a:solidFill>
                <a:effectLst>
                  <a:outerShdw blurRad="38100" dist="38100" dir="2700000" algn="tl">
                    <a:srgbClr val="000000">
                      <a:alpha val="43137"/>
                    </a:srgbClr>
                  </a:outerShdw>
                </a:effectLst>
                <a:cs typeface="B Zar" panose="00000400000000000000" pitchFamily="2" charset="-78"/>
              </a:rPr>
              <a:t>اتم ها، الفبای مواد</a:t>
            </a:r>
            <a:endParaRPr lang="en-US" sz="2000" b="1" dirty="0">
              <a:solidFill>
                <a:srgbClr val="0070C0"/>
              </a:solidFill>
              <a:effectLst>
                <a:outerShdw blurRad="38100" dist="38100" dir="2700000" algn="tl">
                  <a:srgbClr val="000000">
                    <a:alpha val="43137"/>
                  </a:srgbClr>
                </a:outerShdw>
              </a:effectLst>
              <a:cs typeface="B Zar" panose="00000400000000000000" pitchFamily="2" charset="-78"/>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8548" y="949758"/>
            <a:ext cx="770503" cy="962170"/>
          </a:xfrm>
          <a:prstGeom prst="rect">
            <a:avLst/>
          </a:prstGeom>
        </p:spPr>
      </p:pic>
      <p:sp>
        <p:nvSpPr>
          <p:cNvPr id="10" name="Rounded Rectangle 9"/>
          <p:cNvSpPr/>
          <p:nvPr/>
        </p:nvSpPr>
        <p:spPr>
          <a:xfrm>
            <a:off x="7019635" y="1339273"/>
            <a:ext cx="3879273" cy="508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sz="2800" dirty="0" smtClean="0">
                <a:solidFill>
                  <a:schemeClr val="tx1"/>
                </a:solidFill>
                <a:effectLst>
                  <a:outerShdw blurRad="38100" dist="38100" dir="2700000" algn="tl">
                    <a:srgbClr val="000000">
                      <a:alpha val="43137"/>
                    </a:srgbClr>
                  </a:outerShdw>
                </a:effectLst>
                <a:cs typeface="B Zar" panose="00000400000000000000" pitchFamily="2" charset="-78"/>
              </a:rPr>
              <a:t>مواد از چه چیزی ساخته شده اند؟</a:t>
            </a:r>
            <a:endParaRPr lang="en-US" sz="2800" dirty="0">
              <a:solidFill>
                <a:schemeClr val="tx1"/>
              </a:solidFill>
              <a:effectLst>
                <a:outerShdw blurRad="38100" dist="38100" dir="2700000" algn="tl">
                  <a:srgbClr val="000000">
                    <a:alpha val="43137"/>
                  </a:srgbClr>
                </a:outerShdw>
              </a:effectLst>
              <a:cs typeface="B Zar" panose="00000400000000000000" pitchFamily="2" charset="-7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09" y="1149639"/>
            <a:ext cx="1990725" cy="2305050"/>
          </a:xfrm>
          <a:prstGeom prst="rect">
            <a:avLst/>
          </a:prstGeom>
        </p:spPr>
      </p:pic>
      <p:sp>
        <p:nvSpPr>
          <p:cNvPr id="3" name="TextBox 2"/>
          <p:cNvSpPr txBox="1"/>
          <p:nvPr/>
        </p:nvSpPr>
        <p:spPr>
          <a:xfrm>
            <a:off x="2209800" y="1817859"/>
            <a:ext cx="9897261" cy="1154162"/>
          </a:xfrm>
          <a:prstGeom prst="rect">
            <a:avLst/>
          </a:prstGeom>
          <a:noFill/>
        </p:spPr>
        <p:txBody>
          <a:bodyPr wrap="none" rtlCol="0">
            <a:spAutoFit/>
          </a:bodyPr>
          <a:lstStyle/>
          <a:p>
            <a:pPr algn="r">
              <a:lnSpc>
                <a:spcPct val="150000"/>
              </a:lnSpc>
            </a:pPr>
            <a:r>
              <a:rPr lang="fa-IR" sz="2400" dirty="0" smtClean="0">
                <a:effectLst>
                  <a:outerShdw blurRad="38100" dist="38100" dir="2700000" algn="tl">
                    <a:srgbClr val="000000">
                      <a:alpha val="43137"/>
                    </a:srgbClr>
                  </a:outerShdw>
                </a:effectLst>
                <a:cs typeface="B Zar" panose="00000400000000000000" pitchFamily="2" charset="-78"/>
              </a:rPr>
              <a:t>فیلسوف یونایی دیگری به نام دموکریت،با فکر کردن به آنچه در اطراف خود مشاهده می کرد،اعلام کرد که</a:t>
            </a:r>
          </a:p>
          <a:p>
            <a:pPr algn="r">
              <a:lnSpc>
                <a:spcPct val="150000"/>
              </a:lnSpc>
            </a:pPr>
            <a:r>
              <a:rPr lang="fa-IR" sz="2400" dirty="0" smtClean="0">
                <a:effectLst>
                  <a:outerShdw blurRad="38100" dist="38100" dir="2700000" algn="tl">
                    <a:srgbClr val="000000">
                      <a:alpha val="43137"/>
                    </a:srgbClr>
                  </a:outerShdw>
                </a:effectLst>
                <a:cs typeface="B Zar" panose="00000400000000000000" pitchFamily="2" charset="-78"/>
              </a:rPr>
              <a:t>با قرار گرفتن ذره هایی بسیارکوچک (به نام اتم)در کنارهم،مواد به وجود می آیند.</a:t>
            </a:r>
            <a:endParaRPr lang="en-US" sz="2400" dirty="0">
              <a:effectLst>
                <a:outerShdw blurRad="38100" dist="38100" dir="2700000" algn="tl">
                  <a:srgbClr val="000000">
                    <a:alpha val="43137"/>
                  </a:srgbClr>
                </a:outerShdw>
              </a:effectLst>
              <a:cs typeface="B Zar" panose="00000400000000000000" pitchFamily="2" charset="-78"/>
            </a:endParaRPr>
          </a:p>
        </p:txBody>
      </p:sp>
      <p:sp>
        <p:nvSpPr>
          <p:cNvPr id="11" name="Rounded Rectangle 10"/>
          <p:cNvSpPr/>
          <p:nvPr/>
        </p:nvSpPr>
        <p:spPr>
          <a:xfrm>
            <a:off x="563418" y="3511840"/>
            <a:ext cx="11360727" cy="12743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r">
              <a:lnSpc>
                <a:spcPct val="200000"/>
              </a:lnSpc>
            </a:pPr>
            <a:r>
              <a:rPr lang="fa-IR" sz="2000" b="1" dirty="0" smtClean="0">
                <a:effectLst>
                  <a:outerShdw blurRad="38100" dist="38100" dir="2700000" algn="tl">
                    <a:srgbClr val="000000">
                      <a:alpha val="43137"/>
                    </a:srgbClr>
                  </a:outerShdw>
                </a:effectLst>
                <a:cs typeface="B Zar" panose="00000400000000000000" pitchFamily="2" charset="-78"/>
              </a:rPr>
              <a:t>اتم در زبان یونانی به معنای تجزیه ناپذیر است و دموکریت عقیده داشت اتم ها از ذره های کوچکتر دیگری تشکیل نشده اند و نمی توان آنها را تجزیه کرد</a:t>
            </a:r>
            <a:endParaRPr lang="en-US" sz="2000" b="1" dirty="0">
              <a:effectLst>
                <a:outerShdw blurRad="38100" dist="38100" dir="2700000" algn="tl">
                  <a:srgbClr val="000000">
                    <a:alpha val="43137"/>
                  </a:srgbClr>
                </a:outerShdw>
              </a:effectLst>
              <a:cs typeface="B Zar" panose="00000400000000000000" pitchFamily="2" charset="-78"/>
            </a:endParaRPr>
          </a:p>
        </p:txBody>
      </p:sp>
    </p:spTree>
    <p:extLst>
      <p:ext uri="{BB962C8B-B14F-4D97-AF65-F5344CB8AC3E}">
        <p14:creationId xmlns:p14="http://schemas.microsoft.com/office/powerpoint/2010/main" val="90744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1305</TotalTime>
  <Words>2257</Words>
  <Application>Microsoft Office PowerPoint</Application>
  <PresentationFormat>Widescreen</PresentationFormat>
  <Paragraphs>424</Paragraphs>
  <Slides>60</Slides>
  <Notes>0</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1" baseType="lpstr">
      <vt:lpstr>Arial</vt:lpstr>
      <vt:lpstr>B Nazanin</vt:lpstr>
      <vt:lpstr>B Titr</vt:lpstr>
      <vt:lpstr>B Zar</vt:lpstr>
      <vt:lpstr>Calibri</vt:lpstr>
      <vt:lpstr>Calibri Light</vt:lpstr>
      <vt:lpstr>tahoma</vt:lpstr>
      <vt:lpstr>Vazir</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Alireza Golestan</dc:creator>
  <cp:lastModifiedBy>kanoon</cp:lastModifiedBy>
  <cp:revision>143</cp:revision>
  <dcterms:created xsi:type="dcterms:W3CDTF">2015-07-06T05:06:21Z</dcterms:created>
  <dcterms:modified xsi:type="dcterms:W3CDTF">2018-12-22T17:38:10Z</dcterms:modified>
</cp:coreProperties>
</file>